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4169" r:id="rId2"/>
    <p:sldMasterId id="2147484468" r:id="rId3"/>
    <p:sldMasterId id="2147484481" r:id="rId4"/>
  </p:sldMasterIdLst>
  <p:notesMasterIdLst>
    <p:notesMasterId r:id="rId60"/>
  </p:notesMasterIdLst>
  <p:handoutMasterIdLst>
    <p:handoutMasterId r:id="rId61"/>
  </p:handoutMasterIdLst>
  <p:sldIdLst>
    <p:sldId id="383" r:id="rId5"/>
    <p:sldId id="315" r:id="rId6"/>
    <p:sldId id="372" r:id="rId7"/>
    <p:sldId id="316" r:id="rId8"/>
    <p:sldId id="317" r:id="rId9"/>
    <p:sldId id="318" r:id="rId10"/>
    <p:sldId id="321" r:id="rId11"/>
    <p:sldId id="324" r:id="rId12"/>
    <p:sldId id="319" r:id="rId13"/>
    <p:sldId id="373" r:id="rId14"/>
    <p:sldId id="320" r:id="rId15"/>
    <p:sldId id="322" r:id="rId16"/>
    <p:sldId id="323" r:id="rId17"/>
    <p:sldId id="374" r:id="rId18"/>
    <p:sldId id="361" r:id="rId19"/>
    <p:sldId id="325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75" r:id="rId29"/>
    <p:sldId id="346" r:id="rId30"/>
    <p:sldId id="345" r:id="rId31"/>
    <p:sldId id="347" r:id="rId32"/>
    <p:sldId id="362" r:id="rId33"/>
    <p:sldId id="363" r:id="rId34"/>
    <p:sldId id="364" r:id="rId35"/>
    <p:sldId id="365" r:id="rId36"/>
    <p:sldId id="353" r:id="rId37"/>
    <p:sldId id="356" r:id="rId38"/>
    <p:sldId id="343" r:id="rId39"/>
    <p:sldId id="354" r:id="rId40"/>
    <p:sldId id="335" r:id="rId41"/>
    <p:sldId id="349" r:id="rId42"/>
    <p:sldId id="350" r:id="rId43"/>
    <p:sldId id="342" r:id="rId44"/>
    <p:sldId id="351" r:id="rId45"/>
    <p:sldId id="352" r:id="rId46"/>
    <p:sldId id="357" r:id="rId47"/>
    <p:sldId id="358" r:id="rId48"/>
    <p:sldId id="371" r:id="rId49"/>
    <p:sldId id="366" r:id="rId50"/>
    <p:sldId id="367" r:id="rId51"/>
    <p:sldId id="368" r:id="rId52"/>
    <p:sldId id="376" r:id="rId53"/>
    <p:sldId id="377" r:id="rId54"/>
    <p:sldId id="378" r:id="rId55"/>
    <p:sldId id="379" r:id="rId56"/>
    <p:sldId id="380" r:id="rId57"/>
    <p:sldId id="381" r:id="rId58"/>
    <p:sldId id="382" r:id="rId5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FFFFEB"/>
    <a:srgbClr val="FFFFF3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6007" autoAdjust="0"/>
  </p:normalViewPr>
  <p:slideViewPr>
    <p:cSldViewPr>
      <p:cViewPr>
        <p:scale>
          <a:sx n="75" d="100"/>
          <a:sy n="75" d="100"/>
        </p:scale>
        <p:origin x="-104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NMP\CNMP_PESCA_BIBLIOTECA\@PESCA\SINIESTRALIDAD\Indice%20Incidencia%20AT%20MORTALES%20en%20jornada_PESCA_1999-200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sdc02\Pesca\CNMP\CNMP_PESCA_PROYECTOS\CNMP%202014\Curso%20ITSS%20Valencia%20(6-8%20may)\Documentaci&#243;n\Estudios%20CNMP\SESAPESCA_Causas%20accidentes%20pesqueros%202008-2013%20(versi&#243;n%20final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NMP\CNMP_PESCA_BIBLIOTECA\@PESCA\SINIESTRALIDAD\Seguimiento%20de%20siniestralidad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NMP\Escritorio\Curso%20ITSS%20Valencia%20(6-8%20may)\Documentaci&#243;n\Estudios%20CNMP\SESAPESCA_Causas%20accidentes%20pesqueros%202008-2013%20(versi&#243;n%20final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lar%20Hervas\Mis%20documentos\Direcci&#243;n%20de%20Investigaci&#243;n-INSHT\Pesca\AT%20datos%20trabajador%20y%20centro_pesc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lar%20Hervas\Mis%20documentos\Direcci&#243;n%20de%20Investigaci&#243;n-INSHT\Pesca\AT%20datos%20trabajador%20y%20centro_pesc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sdc02\Pesca\CNMP\CNMP_PESCA_PROYECTOS\CNMP%202014\10.12.02%20OETC%20Estudio%20t&#233;cnico%20pesca\Documentos%20de%20trabajo\Evolutivo%20forma%20accident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so%20ITSS%20Valencia%20(6-8%20may)\Documentaci&#243;n\Estudios%20CNMP\SESAPESCA_Causas%20accidentes%20pesqueros%202008-2013%20(versi&#243;n%20final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1524811046609"/>
          <c:y val="0"/>
          <c:w val="0.85546322315261469"/>
          <c:h val="0.86352937268936525"/>
        </c:manualLayout>
      </c:layout>
      <c:lineChart>
        <c:grouping val="standard"/>
        <c:varyColors val="0"/>
        <c:ser>
          <c:idx val="0"/>
          <c:order val="0"/>
          <c:tx>
            <c:strRef>
              <c:f>'I41'!$A$17</c:f>
              <c:strCache>
                <c:ptCount val="1"/>
                <c:pt idx="0">
                  <c:v>Pesca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x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9.6105867571570594E-2"/>
                  <c:y val="-9.4791892062186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5.55910680182237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'I41'!$B$16:$O$16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 formatCode="#,##0">
                  <c:v>2012</c:v>
                </c:pt>
              </c:numCache>
            </c:numRef>
          </c:cat>
          <c:val>
            <c:numRef>
              <c:f>'I41'!$B$17:$O$17</c:f>
              <c:numCache>
                <c:formatCode>0.0</c:formatCode>
                <c:ptCount val="14"/>
                <c:pt idx="0">
                  <c:v>77.926463941234786</c:v>
                </c:pt>
                <c:pt idx="1">
                  <c:v>89.339968528254701</c:v>
                </c:pt>
                <c:pt idx="2">
                  <c:v>62.310188525787751</c:v>
                </c:pt>
                <c:pt idx="3">
                  <c:v>50.482888734470272</c:v>
                </c:pt>
                <c:pt idx="4">
                  <c:v>40.470471320896252</c:v>
                </c:pt>
                <c:pt idx="5">
                  <c:v>59.447331581874316</c:v>
                </c:pt>
                <c:pt idx="6">
                  <c:v>27.899431726324739</c:v>
                </c:pt>
                <c:pt idx="7">
                  <c:v>45.707859097997293</c:v>
                </c:pt>
                <c:pt idx="8">
                  <c:v>62.967962335025753</c:v>
                </c:pt>
                <c:pt idx="9">
                  <c:v>51.91834523442261</c:v>
                </c:pt>
                <c:pt idx="10" formatCode="General">
                  <c:v>23</c:v>
                </c:pt>
                <c:pt idx="11" formatCode="General">
                  <c:v>33</c:v>
                </c:pt>
                <c:pt idx="12" formatCode="General">
                  <c:v>34</c:v>
                </c:pt>
                <c:pt idx="13" formatCode="#,##0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934208"/>
        <c:axId val="187935744"/>
      </c:lineChart>
      <c:catAx>
        <c:axId val="187934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935744"/>
        <c:crosses val="autoZero"/>
        <c:auto val="1"/>
        <c:lblAlgn val="ctr"/>
        <c:lblOffset val="100"/>
        <c:noMultiLvlLbl val="0"/>
      </c:catAx>
      <c:valAx>
        <c:axId val="18793574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87934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Operacionales!$A$7:$A$12</c:f>
              <c:strCache>
                <c:ptCount val="6"/>
                <c:pt idx="0">
                  <c:v>Arrastre</c:v>
                </c:pt>
                <c:pt idx="1">
                  <c:v>Artes menores</c:v>
                </c:pt>
                <c:pt idx="2">
                  <c:v>Cerco</c:v>
                </c:pt>
                <c:pt idx="3">
                  <c:v>Palangre</c:v>
                </c:pt>
                <c:pt idx="4">
                  <c:v>Atunero</c:v>
                </c:pt>
                <c:pt idx="5">
                  <c:v>Nasas</c:v>
                </c:pt>
              </c:strCache>
            </c:strRef>
          </c:cat>
          <c:val>
            <c:numRef>
              <c:f>Operacionales!$B$7:$B$12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</c:spPr>
    </c:plotArea>
    <c:legend>
      <c:legendPos val="r"/>
      <c:layout>
        <c:manualLayout>
          <c:xMode val="edge"/>
          <c:yMode val="edge"/>
          <c:x val="0.61897996037611158"/>
          <c:y val="0.12982265985297572"/>
          <c:w val="0.3546133551979756"/>
          <c:h val="0.74035415001821503"/>
        </c:manualLayout>
      </c:layout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Operacionales!$B$162</c:f>
              <c:strCache>
                <c:ptCount val="1"/>
                <c:pt idx="0">
                  <c:v>LPP&lt;15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Operacionales!$A$163:$A$167</c:f>
              <c:strCache>
                <c:ptCount val="5"/>
                <c:pt idx="0">
                  <c:v>Caida al mar</c:v>
                </c:pt>
                <c:pt idx="1">
                  <c:v>Golpe por rotura de elemento en tensión (cabo/cable/cadena)</c:v>
                </c:pt>
                <c:pt idx="2">
                  <c:v>Atrapamiento entre partes móviles de maquinaria</c:v>
                </c:pt>
                <c:pt idx="3">
                  <c:v>Caida en cubierta</c:v>
                </c:pt>
                <c:pt idx="4">
                  <c:v>Golpe por rotura del equipo de trabajo</c:v>
                </c:pt>
              </c:strCache>
            </c:strRef>
          </c:cat>
          <c:val>
            <c:numRef>
              <c:f>Operacionales!$B$163:$B$167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Operacionales!$C$162</c:f>
              <c:strCache>
                <c:ptCount val="1"/>
                <c:pt idx="0">
                  <c:v>15 ≤ LPP ≤ 24 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Operacionales!$A$163:$A$167</c:f>
              <c:strCache>
                <c:ptCount val="5"/>
                <c:pt idx="0">
                  <c:v>Caida al mar</c:v>
                </c:pt>
                <c:pt idx="1">
                  <c:v>Golpe por rotura de elemento en tensión (cabo/cable/cadena)</c:v>
                </c:pt>
                <c:pt idx="2">
                  <c:v>Atrapamiento entre partes móviles de maquinaria</c:v>
                </c:pt>
                <c:pt idx="3">
                  <c:v>Caida en cubierta</c:v>
                </c:pt>
                <c:pt idx="4">
                  <c:v>Golpe por rotura del equipo de trabajo</c:v>
                </c:pt>
              </c:strCache>
            </c:strRef>
          </c:cat>
          <c:val>
            <c:numRef>
              <c:f>Operacionales!$C$163:$C$167</c:f>
              <c:numCache>
                <c:formatCode>@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Operacionales!$D$162</c:f>
              <c:strCache>
                <c:ptCount val="1"/>
                <c:pt idx="0">
                  <c:v>LPP&gt;24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Operacionales!$A$163:$A$167</c:f>
              <c:strCache>
                <c:ptCount val="5"/>
                <c:pt idx="0">
                  <c:v>Caida al mar</c:v>
                </c:pt>
                <c:pt idx="1">
                  <c:v>Golpe por rotura de elemento en tensión (cabo/cable/cadena)</c:v>
                </c:pt>
                <c:pt idx="2">
                  <c:v>Atrapamiento entre partes móviles de maquinaria</c:v>
                </c:pt>
                <c:pt idx="3">
                  <c:v>Caida en cubierta</c:v>
                </c:pt>
                <c:pt idx="4">
                  <c:v>Golpe por rotura del equipo de trabajo</c:v>
                </c:pt>
              </c:strCache>
            </c:strRef>
          </c:cat>
          <c:val>
            <c:numRef>
              <c:f>Operacionales!$D$163:$D$167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6622848"/>
        <c:axId val="116624384"/>
      </c:barChart>
      <c:catAx>
        <c:axId val="11662284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16624384"/>
        <c:crosses val="autoZero"/>
        <c:auto val="1"/>
        <c:lblAlgn val="ctr"/>
        <c:lblOffset val="100"/>
        <c:noMultiLvlLbl val="0"/>
      </c:catAx>
      <c:valAx>
        <c:axId val="116624384"/>
        <c:scaling>
          <c:orientation val="minMax"/>
          <c:max val="10"/>
          <c:min val="0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s-ES"/>
          </a:p>
        </c:txPr>
        <c:crossAx val="116622848"/>
        <c:crosses val="autoZero"/>
        <c:crossBetween val="between"/>
        <c:majorUnit val="1"/>
        <c:minorUnit val="0.1"/>
      </c:valAx>
      <c:spPr>
        <a:noFill/>
      </c:spPr>
    </c:plotArea>
    <c:legend>
      <c:legendPos val="b"/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Operacionales!$B$148</c:f>
              <c:strCache>
                <c:ptCount val="1"/>
                <c:pt idx="0">
                  <c:v>Arrastre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Operacionales!$A$149:$A$153</c:f>
              <c:strCache>
                <c:ptCount val="5"/>
                <c:pt idx="0">
                  <c:v>Caida al mar</c:v>
                </c:pt>
                <c:pt idx="1">
                  <c:v>Golpe por rotura de elemento en tensión (cabo/cable/cadena)</c:v>
                </c:pt>
                <c:pt idx="2">
                  <c:v>Atrapamiento entre partes móviles de maquinaria</c:v>
                </c:pt>
                <c:pt idx="3">
                  <c:v>Caida en cubierta</c:v>
                </c:pt>
                <c:pt idx="4">
                  <c:v>Golpe por rotura del equipo de trabajo</c:v>
                </c:pt>
              </c:strCache>
            </c:strRef>
          </c:cat>
          <c:val>
            <c:numRef>
              <c:f>Operacionales!$B$149:$B$153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Operacionales!$C$148</c:f>
              <c:strCache>
                <c:ptCount val="1"/>
                <c:pt idx="0">
                  <c:v>Cerco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Operacionales!$A$149:$A$153</c:f>
              <c:strCache>
                <c:ptCount val="5"/>
                <c:pt idx="0">
                  <c:v>Caida al mar</c:v>
                </c:pt>
                <c:pt idx="1">
                  <c:v>Golpe por rotura de elemento en tensión (cabo/cable/cadena)</c:v>
                </c:pt>
                <c:pt idx="2">
                  <c:v>Atrapamiento entre partes móviles de maquinaria</c:v>
                </c:pt>
                <c:pt idx="3">
                  <c:v>Caida en cubierta</c:v>
                </c:pt>
                <c:pt idx="4">
                  <c:v>Golpe por rotura del equipo de trabajo</c:v>
                </c:pt>
              </c:strCache>
            </c:strRef>
          </c:cat>
          <c:val>
            <c:numRef>
              <c:f>Operacionales!$C$149:$C$153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Operacionales!$D$148</c:f>
              <c:strCache>
                <c:ptCount val="1"/>
                <c:pt idx="0">
                  <c:v>Palangre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Operacionales!$A$149:$A$153</c:f>
              <c:strCache>
                <c:ptCount val="5"/>
                <c:pt idx="0">
                  <c:v>Caida al mar</c:v>
                </c:pt>
                <c:pt idx="1">
                  <c:v>Golpe por rotura de elemento en tensión (cabo/cable/cadena)</c:v>
                </c:pt>
                <c:pt idx="2">
                  <c:v>Atrapamiento entre partes móviles de maquinaria</c:v>
                </c:pt>
                <c:pt idx="3">
                  <c:v>Caida en cubierta</c:v>
                </c:pt>
                <c:pt idx="4">
                  <c:v>Golpe por rotura del equipo de trabajo</c:v>
                </c:pt>
              </c:strCache>
            </c:strRef>
          </c:cat>
          <c:val>
            <c:numRef>
              <c:f>Operacionales!$D$149:$D$153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Operacionales!$E$148</c:f>
              <c:strCache>
                <c:ptCount val="1"/>
                <c:pt idx="0">
                  <c:v>Artes Menores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Operacionales!$A$149:$A$153</c:f>
              <c:strCache>
                <c:ptCount val="5"/>
                <c:pt idx="0">
                  <c:v>Caida al mar</c:v>
                </c:pt>
                <c:pt idx="1">
                  <c:v>Golpe por rotura de elemento en tensión (cabo/cable/cadena)</c:v>
                </c:pt>
                <c:pt idx="2">
                  <c:v>Atrapamiento entre partes móviles de maquinaria</c:v>
                </c:pt>
                <c:pt idx="3">
                  <c:v>Caida en cubierta</c:v>
                </c:pt>
                <c:pt idx="4">
                  <c:v>Golpe por rotura del equipo de trabajo</c:v>
                </c:pt>
              </c:strCache>
            </c:strRef>
          </c:cat>
          <c:val>
            <c:numRef>
              <c:f>Operacionales!$E$149:$E$153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Operacionales!$F$148</c:f>
              <c:strCache>
                <c:ptCount val="1"/>
                <c:pt idx="0">
                  <c:v>Atunero cerco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Operacionales!$A$149:$A$153</c:f>
              <c:strCache>
                <c:ptCount val="5"/>
                <c:pt idx="0">
                  <c:v>Caida al mar</c:v>
                </c:pt>
                <c:pt idx="1">
                  <c:v>Golpe por rotura de elemento en tensión (cabo/cable/cadena)</c:v>
                </c:pt>
                <c:pt idx="2">
                  <c:v>Atrapamiento entre partes móviles de maquinaria</c:v>
                </c:pt>
                <c:pt idx="3">
                  <c:v>Caida en cubierta</c:v>
                </c:pt>
                <c:pt idx="4">
                  <c:v>Golpe por rotura del equipo de trabajo</c:v>
                </c:pt>
              </c:strCache>
            </c:strRef>
          </c:cat>
          <c:val>
            <c:numRef>
              <c:f>Operacionales!$F$149:$F$153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Operacionales!$G$148</c:f>
              <c:strCache>
                <c:ptCount val="1"/>
                <c:pt idx="0">
                  <c:v>Nasas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Operacionales!$A$149:$A$153</c:f>
              <c:strCache>
                <c:ptCount val="5"/>
                <c:pt idx="0">
                  <c:v>Caida al mar</c:v>
                </c:pt>
                <c:pt idx="1">
                  <c:v>Golpe por rotura de elemento en tensión (cabo/cable/cadena)</c:v>
                </c:pt>
                <c:pt idx="2">
                  <c:v>Atrapamiento entre partes móviles de maquinaria</c:v>
                </c:pt>
                <c:pt idx="3">
                  <c:v>Caida en cubierta</c:v>
                </c:pt>
                <c:pt idx="4">
                  <c:v>Golpe por rotura del equipo de trabajo</c:v>
                </c:pt>
              </c:strCache>
            </c:strRef>
          </c:cat>
          <c:val>
            <c:numRef>
              <c:f>Operacionales!$G$149:$G$153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6985856"/>
        <c:axId val="116987392"/>
      </c:barChart>
      <c:catAx>
        <c:axId val="11698585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16987392"/>
        <c:crosses val="autoZero"/>
        <c:auto val="1"/>
        <c:lblAlgn val="ctr"/>
        <c:lblOffset val="100"/>
        <c:noMultiLvlLbl val="0"/>
      </c:catAx>
      <c:valAx>
        <c:axId val="116987392"/>
        <c:scaling>
          <c:orientation val="minMax"/>
          <c:max val="10"/>
          <c:min val="0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s-ES"/>
          </a:p>
        </c:txPr>
        <c:crossAx val="116985856"/>
        <c:crosses val="autoZero"/>
        <c:crossBetween val="between"/>
        <c:majorUnit val="1"/>
        <c:minorUnit val="0.1"/>
      </c:valAx>
      <c:spPr>
        <a:noFill/>
      </c:spPr>
    </c:plotArea>
    <c:legend>
      <c:legendPos val="b"/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Operacionales!$A$80:$A$84</c:f>
              <c:strCache>
                <c:ptCount val="5"/>
                <c:pt idx="0">
                  <c:v>Virando el aparejo</c:v>
                </c:pt>
                <c:pt idx="1">
                  <c:v>Largando el aparejo</c:v>
                </c:pt>
                <c:pt idx="2">
                  <c:v>Navegando a puerto</c:v>
                </c:pt>
                <c:pt idx="3">
                  <c:v>Fase de captura</c:v>
                </c:pt>
                <c:pt idx="4">
                  <c:v>Navegando en el caladero</c:v>
                </c:pt>
              </c:strCache>
            </c:strRef>
          </c:cat>
          <c:val>
            <c:numRef>
              <c:f>Operacionales!$B$80:$B$84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7035392"/>
        <c:axId val="117036928"/>
      </c:barChart>
      <c:catAx>
        <c:axId val="1170353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17036928"/>
        <c:crosses val="autoZero"/>
        <c:auto val="1"/>
        <c:lblAlgn val="ctr"/>
        <c:lblOffset val="100"/>
        <c:noMultiLvlLbl val="0"/>
      </c:catAx>
      <c:valAx>
        <c:axId val="11703692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70353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Operacionales!$B$115</c:f>
              <c:strCache>
                <c:ptCount val="1"/>
                <c:pt idx="0">
                  <c:v>Sucesos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Operacionales!$A$116:$A$120</c:f>
              <c:strCache>
                <c:ptCount val="5"/>
                <c:pt idx="0">
                  <c:v>Arrastrado por un objeto en movimiento (boya/cabo/aparejo)</c:v>
                </c:pt>
                <c:pt idx="1">
                  <c:v>Tropiezo con objetos (redes, cabos, otros)</c:v>
                </c:pt>
                <c:pt idx="2">
                  <c:v>Apoyarse en amurada con altura insuficiente</c:v>
                </c:pt>
                <c:pt idx="3">
                  <c:v>Trabajar solo sin vigilancia y medidas preventivas</c:v>
                </c:pt>
                <c:pt idx="4">
                  <c:v>Accediendo al puente por escala</c:v>
                </c:pt>
              </c:strCache>
            </c:strRef>
          </c:cat>
          <c:val>
            <c:numRef>
              <c:f>Operacionales!$B$116:$B$120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748672"/>
        <c:axId val="116750208"/>
      </c:barChart>
      <c:catAx>
        <c:axId val="116748672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16750208"/>
        <c:crosses val="autoZero"/>
        <c:auto val="1"/>
        <c:lblAlgn val="ctr"/>
        <c:lblOffset val="100"/>
        <c:noMultiLvlLbl val="0"/>
      </c:catAx>
      <c:valAx>
        <c:axId val="11675020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67486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Operacionales!$B$123</c:f>
              <c:strCache>
                <c:ptCount val="1"/>
                <c:pt idx="0">
                  <c:v>Sucesos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Operacionales!$A$124:$A$126</c:f>
              <c:strCache>
                <c:ptCount val="3"/>
                <c:pt idx="0">
                  <c:v>Rotura de cadena de puerta de arrastre</c:v>
                </c:pt>
                <c:pt idx="1">
                  <c:v>Rotura de un cabo</c:v>
                </c:pt>
                <c:pt idx="2">
                  <c:v>Rotura de cadena de pasteca de arrastre</c:v>
                </c:pt>
              </c:strCache>
            </c:strRef>
          </c:cat>
          <c:val>
            <c:numRef>
              <c:f>Operacionales!$B$124:$B$126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867456"/>
        <c:axId val="116868992"/>
      </c:barChart>
      <c:catAx>
        <c:axId val="116867456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16868992"/>
        <c:crosses val="autoZero"/>
        <c:auto val="1"/>
        <c:lblAlgn val="ctr"/>
        <c:lblOffset val="100"/>
        <c:noMultiLvlLbl val="0"/>
      </c:catAx>
      <c:valAx>
        <c:axId val="11686899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68674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Operacionales!$B$129</c:f>
              <c:strCache>
                <c:ptCount val="1"/>
                <c:pt idx="0">
                  <c:v>Sucesos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Operacionales!$A$130:$A$131</c:f>
              <c:strCache>
                <c:ptCount val="2"/>
                <c:pt idx="0">
                  <c:v>Maquinilla</c:v>
                </c:pt>
                <c:pt idx="1">
                  <c:v>Halador</c:v>
                </c:pt>
              </c:strCache>
            </c:strRef>
          </c:cat>
          <c:val>
            <c:numRef>
              <c:f>Operacionales!$B$130:$B$131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789632"/>
        <c:axId val="116791168"/>
      </c:barChart>
      <c:catAx>
        <c:axId val="1167896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16791168"/>
        <c:crosses val="autoZero"/>
        <c:auto val="1"/>
        <c:lblAlgn val="ctr"/>
        <c:lblOffset val="100"/>
        <c:noMultiLvlLbl val="0"/>
      </c:catAx>
      <c:valAx>
        <c:axId val="116791168"/>
        <c:scaling>
          <c:orientation val="minMax"/>
          <c:max val="4"/>
          <c:min val="0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6789632"/>
        <c:crosses val="autoZero"/>
        <c:crossBetween val="between"/>
        <c:majorUnit val="1"/>
        <c:minorUnit val="0.1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Operacionales!$B$134</c:f>
              <c:strCache>
                <c:ptCount val="1"/>
                <c:pt idx="0">
                  <c:v>Sucesos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Operacionales!$A$135</c:f>
              <c:strCache>
                <c:ptCount val="1"/>
                <c:pt idx="0">
                  <c:v>Rotura de mastil de grúa</c:v>
                </c:pt>
              </c:strCache>
            </c:strRef>
          </c:cat>
          <c:val>
            <c:numRef>
              <c:f>Operacionales!$B$135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819456"/>
        <c:axId val="116820992"/>
      </c:barChart>
      <c:catAx>
        <c:axId val="1168194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16820992"/>
        <c:crosses val="autoZero"/>
        <c:auto val="1"/>
        <c:lblAlgn val="ctr"/>
        <c:lblOffset val="100"/>
        <c:noMultiLvlLbl val="0"/>
      </c:catAx>
      <c:valAx>
        <c:axId val="116820992"/>
        <c:scaling>
          <c:orientation val="minMax"/>
          <c:max val="4"/>
          <c:min val="0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6819456"/>
        <c:crosses val="autoZero"/>
        <c:crossBetween val="between"/>
        <c:majorUnit val="1"/>
        <c:minorUnit val="0.1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Operacionales!$B$139</c:f>
              <c:strCache>
                <c:ptCount val="1"/>
                <c:pt idx="0">
                  <c:v>Sucesos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Operacionales!$A$140</c:f>
              <c:strCache>
                <c:ptCount val="1"/>
                <c:pt idx="0">
                  <c:v>Golpe de mar</c:v>
                </c:pt>
              </c:strCache>
            </c:strRef>
          </c:cat>
          <c:val>
            <c:numRef>
              <c:f>Operacionales!$B$140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837760"/>
        <c:axId val="116843648"/>
      </c:barChart>
      <c:catAx>
        <c:axId val="1168377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16843648"/>
        <c:crosses val="autoZero"/>
        <c:auto val="1"/>
        <c:lblAlgn val="ctr"/>
        <c:lblOffset val="100"/>
        <c:noMultiLvlLbl val="0"/>
      </c:catAx>
      <c:valAx>
        <c:axId val="116843648"/>
        <c:scaling>
          <c:orientation val="minMax"/>
          <c:max val="4"/>
          <c:min val="0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6837760"/>
        <c:crosses val="autoZero"/>
        <c:crossBetween val="between"/>
        <c:majorUnit val="1"/>
        <c:minorUnit val="0.1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Operacionales!$C$207</c:f>
              <c:strCache>
                <c:ptCount val="1"/>
                <c:pt idx="0">
                  <c:v>% Accidentes</c:v>
                </c:pt>
              </c:strCache>
            </c:strRef>
          </c:tx>
          <c:spPr>
            <a:ln w="31750"/>
          </c:spPr>
          <c:marker>
            <c:symbol val="square"/>
            <c:size val="8"/>
          </c:marker>
          <c:dLbls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Operacionales!$C$208:$C$215</c:f>
              <c:numCache>
                <c:formatCode>0.0</c:formatCode>
                <c:ptCount val="8"/>
                <c:pt idx="0">
                  <c:v>100</c:v>
                </c:pt>
                <c:pt idx="1">
                  <c:v>88.888888888888886</c:v>
                </c:pt>
                <c:pt idx="2">
                  <c:v>61.111111111111114</c:v>
                </c:pt>
                <c:pt idx="3">
                  <c:v>55.555555555555557</c:v>
                </c:pt>
                <c:pt idx="4">
                  <c:v>33.333333333333336</c:v>
                </c:pt>
                <c:pt idx="5">
                  <c:v>16.666666666666668</c:v>
                </c:pt>
                <c:pt idx="6">
                  <c:v>11.111111111111111</c:v>
                </c:pt>
                <c:pt idx="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57568"/>
        <c:axId val="116959488"/>
      </c:lineChart>
      <c:catAx>
        <c:axId val="11695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S" sz="1800" b="1">
                    <a:latin typeface="Arial" panose="020B0604020202020204" pitchFamily="34" charset="0"/>
                    <a:cs typeface="Arial" panose="020B0604020202020204" pitchFamily="34" charset="0"/>
                  </a:rPr>
                  <a:t>nº de causas</a:t>
                </a:r>
              </a:p>
            </c:rich>
          </c:tx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s-ES"/>
          </a:p>
        </c:txPr>
        <c:crossAx val="116959488"/>
        <c:crosses val="autoZero"/>
        <c:auto val="1"/>
        <c:lblAlgn val="ctr"/>
        <c:lblOffset val="100"/>
        <c:noMultiLvlLbl val="0"/>
      </c:catAx>
      <c:valAx>
        <c:axId val="116959488"/>
        <c:scaling>
          <c:orientation val="minMax"/>
          <c:max val="120"/>
        </c:scaling>
        <c:delete val="0"/>
        <c:axPos val="l"/>
        <c:majorGridlines>
          <c:spPr>
            <a:ln w="31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S" sz="1800" b="1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r>
                  <a:rPr lang="es-ES" sz="1800" b="1" baseline="0">
                    <a:latin typeface="Arial" panose="020B0604020202020204" pitchFamily="34" charset="0"/>
                    <a:cs typeface="Arial" panose="020B0604020202020204" pitchFamily="34" charset="0"/>
                  </a:rPr>
                  <a:t> de accientes</a:t>
                </a:r>
                <a:endParaRPr lang="es-E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ES"/>
          </a:p>
        </c:txPr>
        <c:crossAx val="11695756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ln>
      <a:solidFill>
        <a:schemeClr val="accent1">
          <a:shade val="95000"/>
          <a:satMod val="10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7585108992655E-2"/>
          <c:y val="8.8211441014986916E-2"/>
          <c:w val="0.84762860012822328"/>
          <c:h val="0.81623456305978881"/>
        </c:manualLayout>
      </c:layout>
      <c:lineChart>
        <c:grouping val="standard"/>
        <c:varyColors val="0"/>
        <c:ser>
          <c:idx val="1"/>
          <c:order val="0"/>
          <c:spPr>
            <a:ln w="38100">
              <a:solidFill>
                <a:srgbClr val="002060"/>
              </a:solidFill>
            </a:ln>
          </c:spPr>
          <c:marker>
            <c:symbol val="square"/>
            <c:size val="1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Pt>
            <c:idx val="10"/>
            <c:bubble3D val="0"/>
          </c:dPt>
          <c:dLbls>
            <c:dLbl>
              <c:idx val="0"/>
              <c:layout>
                <c:manualLayout>
                  <c:x val="-4.5818429549618352E-2"/>
                  <c:y val="0.15750084344806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2.8705246969265813E-3"/>
                  <c:y val="-2.3882198862474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Análisis!$A$61:$R$61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 formatCode="0">
                  <c:v>2006</c:v>
                </c:pt>
                <c:pt idx="12" formatCode="0">
                  <c:v>2007</c:v>
                </c:pt>
                <c:pt idx="13" formatCode="0">
                  <c:v>2008</c:v>
                </c:pt>
                <c:pt idx="14" formatCode="0">
                  <c:v>2009</c:v>
                </c:pt>
                <c:pt idx="15" formatCode="0">
                  <c:v>2010</c:v>
                </c:pt>
                <c:pt idx="16" formatCode="0">
                  <c:v>2011</c:v>
                </c:pt>
                <c:pt idx="17" formatCode="0">
                  <c:v>2012</c:v>
                </c:pt>
              </c:numCache>
            </c:numRef>
          </c:cat>
          <c:val>
            <c:numRef>
              <c:f>Análisis!$A$62:$R$62</c:f>
              <c:numCache>
                <c:formatCode>#,##0</c:formatCode>
                <c:ptCount val="18"/>
                <c:pt idx="0">
                  <c:v>8131.8</c:v>
                </c:pt>
                <c:pt idx="1">
                  <c:v>8678</c:v>
                </c:pt>
                <c:pt idx="2">
                  <c:v>9256</c:v>
                </c:pt>
                <c:pt idx="3">
                  <c:v>9414</c:v>
                </c:pt>
                <c:pt idx="4">
                  <c:v>9383</c:v>
                </c:pt>
                <c:pt idx="5">
                  <c:v>8492</c:v>
                </c:pt>
                <c:pt idx="6">
                  <c:v>7977</c:v>
                </c:pt>
                <c:pt idx="7">
                  <c:v>8185</c:v>
                </c:pt>
                <c:pt idx="8">
                  <c:v>7419</c:v>
                </c:pt>
                <c:pt idx="9">
                  <c:v>7877</c:v>
                </c:pt>
                <c:pt idx="10">
                  <c:v>7347</c:v>
                </c:pt>
                <c:pt idx="11">
                  <c:v>6593.0816780812729</c:v>
                </c:pt>
                <c:pt idx="12">
                  <c:v>6884.4244191279786</c:v>
                </c:pt>
                <c:pt idx="13">
                  <c:v>6427.2169763470347</c:v>
                </c:pt>
                <c:pt idx="14">
                  <c:v>6668.0010293655105</c:v>
                </c:pt>
                <c:pt idx="15">
                  <c:v>6765.1887040913107</c:v>
                </c:pt>
                <c:pt idx="16">
                  <c:v>6532</c:v>
                </c:pt>
                <c:pt idx="17">
                  <c:v>6558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76864"/>
        <c:axId val="189878656"/>
      </c:lineChart>
      <c:catAx>
        <c:axId val="189876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878656"/>
        <c:crosses val="autoZero"/>
        <c:auto val="1"/>
        <c:lblAlgn val="ctr"/>
        <c:lblOffset val="100"/>
        <c:noMultiLvlLbl val="0"/>
      </c:catAx>
      <c:valAx>
        <c:axId val="189878656"/>
        <c:scaling>
          <c:orientation val="minMax"/>
          <c:max val="9600"/>
          <c:min val="6000"/>
        </c:scaling>
        <c:delete val="1"/>
        <c:axPos val="l"/>
        <c:numFmt formatCode="#,##0" sourceLinked="1"/>
        <c:majorTickMark val="none"/>
        <c:minorTickMark val="none"/>
        <c:tickLblPos val="nextTo"/>
        <c:crossAx val="18987686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2705264803419E-2"/>
          <c:y val="0.10837657172153936"/>
          <c:w val="0.38242518284595711"/>
          <c:h val="0.80290829281709941"/>
        </c:manualLayout>
      </c:layout>
      <c:pieChart>
        <c:varyColors val="1"/>
        <c:ser>
          <c:idx val="0"/>
          <c:order val="0"/>
          <c:tx>
            <c:strRef>
              <c:f>Operacionales!$C$222</c:f>
              <c:strCache>
                <c:ptCount val="1"/>
                <c:pt idx="0">
                  <c:v>% causas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Operacionales!$A$223:$A$228</c:f>
              <c:strCache>
                <c:ptCount val="6"/>
                <c:pt idx="0">
                  <c:v>Organización del trabajo</c:v>
                </c:pt>
                <c:pt idx="1">
                  <c:v>Gestión de la prevención</c:v>
                </c:pt>
                <c:pt idx="2">
                  <c:v>Factores personales/individuales</c:v>
                </c:pt>
                <c:pt idx="3">
                  <c:v>Condiciones de los espacios de trabajo</c:v>
                </c:pt>
                <c:pt idx="4">
                  <c:v>Máquinas</c:v>
                </c:pt>
                <c:pt idx="5">
                  <c:v>Otros equipos de trabajo</c:v>
                </c:pt>
              </c:strCache>
            </c:strRef>
          </c:cat>
          <c:val>
            <c:numRef>
              <c:f>Operacionales!$C$223:$C$228</c:f>
              <c:numCache>
                <c:formatCode>0</c:formatCode>
                <c:ptCount val="6"/>
                <c:pt idx="0">
                  <c:v>30.303030303030305</c:v>
                </c:pt>
                <c:pt idx="1">
                  <c:v>22.727272727272727</c:v>
                </c:pt>
                <c:pt idx="2">
                  <c:v>21.212121212121211</c:v>
                </c:pt>
                <c:pt idx="3">
                  <c:v>10.606060606060606</c:v>
                </c:pt>
                <c:pt idx="4">
                  <c:v>10.606060606060606</c:v>
                </c:pt>
                <c:pt idx="5">
                  <c:v>4.5454545454545459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975133852592456"/>
          <c:y val="7.2239324542753877E-2"/>
          <c:w val="0.49790311489287115"/>
          <c:h val="0.85552135091449222"/>
        </c:manualLayout>
      </c:layout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spPr>
    <a:ln>
      <a:solidFill>
        <a:schemeClr val="accent1">
          <a:shade val="95000"/>
          <a:satMod val="105000"/>
        </a:schemeClr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FRECUENCIA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Hoja1!$A$2:$A$13</c:f>
              <c:strCache>
                <c:ptCount val="12"/>
                <c:pt idx="0">
                  <c:v>No identificar riesgos que han materializado el AT</c:v>
                </c:pt>
                <c:pt idx="1">
                  <c:v>Permancer en zona peligrosa / indebida</c:v>
                </c:pt>
                <c:pt idx="2">
                  <c:v>Mantenimiento preventivo / revisiones periódicas obligatorias</c:v>
                </c:pt>
                <c:pt idx="3">
                  <c:v>No utilizar EFI durante trabajo en cubierta</c:v>
                </c:pt>
                <c:pt idx="4">
                  <c:v>Meteorología / estado de la mar</c:v>
                </c:pt>
                <c:pt idx="5">
                  <c:v>Diseño inadecuado del trabajo o tarea</c:v>
                </c:pt>
                <c:pt idx="6">
                  <c:v>Sobrecarga del trabajador (fatíga física o mental)</c:v>
                </c:pt>
                <c:pt idx="7">
                  <c:v>Instrucciones inexistentes sobre la tarea</c:v>
                </c:pt>
                <c:pt idx="8">
                  <c:v>Formación/información inadecuada o inexistente sobre la tarea</c:v>
                </c:pt>
                <c:pt idx="9">
                  <c:v>Realización de tareas no asignadas</c:v>
                </c:pt>
                <c:pt idx="10">
                  <c:v>Órganos de accionamiento inseguros</c:v>
                </c:pt>
                <c:pt idx="11">
                  <c:v>Accesibilidad a órganos de la máquina peligrosos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19552"/>
        <c:axId val="117321088"/>
      </c:barChart>
      <c:catAx>
        <c:axId val="1173195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7321088"/>
        <c:crosses val="autoZero"/>
        <c:auto val="1"/>
        <c:lblAlgn val="ctr"/>
        <c:lblOffset val="100"/>
        <c:noMultiLvlLbl val="0"/>
      </c:catAx>
      <c:valAx>
        <c:axId val="117321088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7319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79601132753961"/>
          <c:y val="9.3348118552865192E-2"/>
          <c:w val="0.75628459082777655"/>
          <c:h val="0.88003010147719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'Gestión de emergencias'!$B$5</c:f>
              <c:strCache>
                <c:ptCount val="1"/>
                <c:pt idx="0">
                  <c:v>Nº Informes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'Gestión de emergencias'!$A$6:$A$12</c:f>
              <c:strCache>
                <c:ptCount val="7"/>
                <c:pt idx="0">
                  <c:v>Hundimiento</c:v>
                </c:pt>
                <c:pt idx="1">
                  <c:v>Abordaje</c:v>
                </c:pt>
                <c:pt idx="2">
                  <c:v>Incendio</c:v>
                </c:pt>
                <c:pt idx="3">
                  <c:v>Varada</c:v>
                </c:pt>
                <c:pt idx="4">
                  <c:v>Vuelco</c:v>
                </c:pt>
                <c:pt idx="5">
                  <c:v>Operacional</c:v>
                </c:pt>
                <c:pt idx="6">
                  <c:v>Colisión</c:v>
                </c:pt>
              </c:strCache>
            </c:strRef>
          </c:cat>
          <c:val>
            <c:numRef>
              <c:f>'Gestión de emergencias'!$B$6:$B$12</c:f>
              <c:numCache>
                <c:formatCode>General</c:formatCode>
                <c:ptCount val="7"/>
                <c:pt idx="0">
                  <c:v>18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'Gestión de emergencias'!$C$5</c:f>
              <c:strCache>
                <c:ptCount val="1"/>
                <c:pt idx="0">
                  <c:v>Fallecidos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'Gestión de emergencias'!$A$6:$A$12</c:f>
              <c:strCache>
                <c:ptCount val="7"/>
                <c:pt idx="0">
                  <c:v>Hundimiento</c:v>
                </c:pt>
                <c:pt idx="1">
                  <c:v>Abordaje</c:v>
                </c:pt>
                <c:pt idx="2">
                  <c:v>Incendio</c:v>
                </c:pt>
                <c:pt idx="3">
                  <c:v>Varada</c:v>
                </c:pt>
                <c:pt idx="4">
                  <c:v>Vuelco</c:v>
                </c:pt>
                <c:pt idx="5">
                  <c:v>Operacional</c:v>
                </c:pt>
                <c:pt idx="6">
                  <c:v>Colisión</c:v>
                </c:pt>
              </c:strCache>
            </c:strRef>
          </c:cat>
          <c:val>
            <c:numRef>
              <c:f>'Gestión de emergencias'!$C$6:$C$12</c:f>
              <c:numCache>
                <c:formatCode>0</c:formatCode>
                <c:ptCount val="7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'Gestión de emergencias'!$D$5</c:f>
              <c:strCache>
                <c:ptCount val="1"/>
                <c:pt idx="0">
                  <c:v>Desaparecidos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'Gestión de emergencias'!$A$6:$A$12</c:f>
              <c:strCache>
                <c:ptCount val="7"/>
                <c:pt idx="0">
                  <c:v>Hundimiento</c:v>
                </c:pt>
                <c:pt idx="1">
                  <c:v>Abordaje</c:v>
                </c:pt>
                <c:pt idx="2">
                  <c:v>Incendio</c:v>
                </c:pt>
                <c:pt idx="3">
                  <c:v>Varada</c:v>
                </c:pt>
                <c:pt idx="4">
                  <c:v>Vuelco</c:v>
                </c:pt>
                <c:pt idx="5">
                  <c:v>Operacional</c:v>
                </c:pt>
                <c:pt idx="6">
                  <c:v>Colisión</c:v>
                </c:pt>
              </c:strCache>
            </c:strRef>
          </c:cat>
          <c:val>
            <c:numRef>
              <c:f>'Gestión de emergencias'!$D$6:$D$12</c:f>
              <c:numCache>
                <c:formatCode>0</c:formatCode>
                <c:ptCount val="7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'Gestión de emergencias'!$E$5</c:f>
              <c:strCache>
                <c:ptCount val="1"/>
                <c:pt idx="0">
                  <c:v>Heridos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'Gestión de emergencias'!$A$6:$A$12</c:f>
              <c:strCache>
                <c:ptCount val="7"/>
                <c:pt idx="0">
                  <c:v>Hundimiento</c:v>
                </c:pt>
                <c:pt idx="1">
                  <c:v>Abordaje</c:v>
                </c:pt>
                <c:pt idx="2">
                  <c:v>Incendio</c:v>
                </c:pt>
                <c:pt idx="3">
                  <c:v>Varada</c:v>
                </c:pt>
                <c:pt idx="4">
                  <c:v>Vuelco</c:v>
                </c:pt>
                <c:pt idx="5">
                  <c:v>Operacional</c:v>
                </c:pt>
                <c:pt idx="6">
                  <c:v>Colisión</c:v>
                </c:pt>
              </c:strCache>
            </c:strRef>
          </c:cat>
          <c:val>
            <c:numRef>
              <c:f>'Gestión de emergencias'!$E$6:$E$12</c:f>
              <c:numCache>
                <c:formatCode>0</c:formatCode>
                <c:ptCount val="7"/>
                <c:pt idx="0">
                  <c:v>9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45056"/>
        <c:axId val="117246592"/>
      </c:barChart>
      <c:catAx>
        <c:axId val="1172450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ES"/>
          </a:p>
        </c:txPr>
        <c:crossAx val="117246592"/>
        <c:crosses val="autoZero"/>
        <c:auto val="1"/>
        <c:lblAlgn val="ctr"/>
        <c:lblOffset val="100"/>
        <c:noMultiLvlLbl val="0"/>
      </c:catAx>
      <c:valAx>
        <c:axId val="11724659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724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04307663133212"/>
          <c:y val="0.45090613621547293"/>
          <c:w val="0.25712284475322389"/>
          <c:h val="0.46892458100558659"/>
        </c:manualLayout>
      </c:layout>
      <c:overlay val="1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spPr>
    <a:ln>
      <a:solidFill>
        <a:schemeClr val="accent1">
          <a:shade val="95000"/>
          <a:satMod val="105000"/>
        </a:schemeClr>
      </a:solidFill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92115507517871E-2"/>
          <c:y val="8.7298263187672295E-2"/>
          <c:w val="0.45450340501220438"/>
          <c:h val="0.80680470758688094"/>
        </c:manualLayout>
      </c:layout>
      <c:pieChart>
        <c:varyColors val="1"/>
        <c:ser>
          <c:idx val="0"/>
          <c:order val="0"/>
          <c:tx>
            <c:strRef>
              <c:f>'Gestión de emergencias'!$B$19</c:f>
              <c:strCache>
                <c:ptCount val="1"/>
                <c:pt idx="0">
                  <c:v>Deficiencias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 b="1" i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'Gestión de emergencias'!$A$20:$A$22</c:f>
              <c:strCache>
                <c:ptCount val="3"/>
                <c:pt idx="0">
                  <c:v>Comunicaciones de socorro</c:v>
                </c:pt>
                <c:pt idx="1">
                  <c:v>Gestión general de la emergencia</c:v>
                </c:pt>
                <c:pt idx="2">
                  <c:v>Abandono del buque</c:v>
                </c:pt>
              </c:strCache>
            </c:strRef>
          </c:cat>
          <c:val>
            <c:numRef>
              <c:f>'Gestión de emergencias'!$B$20:$B$22</c:f>
              <c:numCache>
                <c:formatCode>General</c:formatCode>
                <c:ptCount val="3"/>
                <c:pt idx="0">
                  <c:v>39</c:v>
                </c:pt>
                <c:pt idx="1">
                  <c:v>28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'Gestión de emergencias'!$C$19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'Gestión de emergencias'!$A$20:$A$22</c:f>
              <c:strCache>
                <c:ptCount val="3"/>
                <c:pt idx="0">
                  <c:v>Comunicaciones de socorro</c:v>
                </c:pt>
                <c:pt idx="1">
                  <c:v>Gestión general de la emergencia</c:v>
                </c:pt>
                <c:pt idx="2">
                  <c:v>Abandono del buque</c:v>
                </c:pt>
              </c:strCache>
            </c:strRef>
          </c:cat>
          <c:val>
            <c:numRef>
              <c:f>'Gestión de emergencias'!$C$20:$C$22</c:f>
              <c:numCache>
                <c:formatCode>0</c:formatCode>
                <c:ptCount val="3"/>
                <c:pt idx="0">
                  <c:v>48.148148148148145</c:v>
                </c:pt>
                <c:pt idx="1">
                  <c:v>34.567901234567898</c:v>
                </c:pt>
                <c:pt idx="2">
                  <c:v>17.283950617283949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341679307359692"/>
          <c:y val="0.26979194278023727"/>
          <c:w val="0.44610582322536219"/>
          <c:h val="0.46041611443952546"/>
        </c:manualLayout>
      </c:layout>
      <c:overlay val="0"/>
      <c:txPr>
        <a:bodyPr/>
        <a:lstStyle/>
        <a:p>
          <a:pPr rtl="0">
            <a:defRPr sz="1800"/>
          </a:pPr>
          <a:endParaRPr lang="es-ES"/>
        </a:p>
      </c:txPr>
    </c:legend>
    <c:plotVisOnly val="1"/>
    <c:dispBlanksAs val="gap"/>
    <c:showDLblsOverMax val="0"/>
  </c:chart>
  <c:spPr>
    <a:ln>
      <a:solidFill>
        <a:schemeClr val="accent1">
          <a:shade val="95000"/>
          <a:satMod val="105000"/>
        </a:schemeClr>
      </a:solidFill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'Gestión de emergencias'!$B$28</c:f>
              <c:strCache>
                <c:ptCount val="1"/>
                <c:pt idx="0">
                  <c:v>Frecuencia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'Gestión de emergencias'!$A$29:$A$36</c:f>
              <c:strCache>
                <c:ptCount val="8"/>
                <c:pt idx="0">
                  <c:v>No utilización de los medios del SMSSM</c:v>
                </c:pt>
                <c:pt idx="1">
                  <c:v>Baja familiarización con dispositivos y/o procedimientos de emergencia</c:v>
                </c:pt>
                <c:pt idx="2">
                  <c:v>Demora en avisar a los servicios de salvamento</c:v>
                </c:pt>
                <c:pt idx="3">
                  <c:v>No utilización  o utilización inadecuada del chaleco salvavidas de abandono</c:v>
                </c:pt>
                <c:pt idx="4">
                  <c:v>No realización de ejercicios periódicos</c:v>
                </c:pt>
                <c:pt idx="5">
                  <c:v>No establecer comunicaciones de socorro por canal 16</c:v>
                </c:pt>
                <c:pt idx="6">
                  <c:v>No emitir alerta de socorro LSD</c:v>
                </c:pt>
                <c:pt idx="7">
                  <c:v>Irregularidades en las balsas salvavidas</c:v>
                </c:pt>
              </c:strCache>
            </c:strRef>
          </c:cat>
          <c:val>
            <c:numRef>
              <c:f>'Gestión de emergencias'!$B$29:$B$36</c:f>
              <c:numCache>
                <c:formatCode>General</c:formatCode>
                <c:ptCount val="8"/>
                <c:pt idx="0">
                  <c:v>22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94144"/>
        <c:axId val="117495680"/>
      </c:barChart>
      <c:catAx>
        <c:axId val="1174941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s-ES"/>
          </a:p>
        </c:txPr>
        <c:crossAx val="117495680"/>
        <c:crosses val="autoZero"/>
        <c:auto val="1"/>
        <c:lblAlgn val="ctr"/>
        <c:lblOffset val="100"/>
        <c:noMultiLvlLbl val="0"/>
      </c:catAx>
      <c:valAx>
        <c:axId val="117495680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11749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ES" sz="2400" dirty="0" smtClean="0"/>
              <a:t>Evolución</a:t>
            </a:r>
            <a:r>
              <a:rPr lang="es-ES" sz="2400" baseline="0" dirty="0" smtClean="0"/>
              <a:t> del Índice de Incidencia 2008-2012</a:t>
            </a:r>
            <a:endParaRPr lang="es-ES" sz="2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'Otros datos y gráficos'!$A$3</c:f>
              <c:strCache>
                <c:ptCount val="1"/>
                <c:pt idx="0">
                  <c:v>Construcción</c:v>
                </c:pt>
              </c:strCache>
            </c:strRef>
          </c:tx>
          <c:spPr>
            <a:ln w="50800"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8816500547558206E-2"/>
                  <c:y val="-4.3488326922641568E-2"/>
                </c:manualLayout>
              </c:layout>
              <c:numFmt formatCode="#,##0" sourceLinked="0"/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368269597028903E-2"/>
                  <c:y val="5.0736381409748503E-2"/>
                </c:manualLayout>
              </c:layout>
              <c:numFmt formatCode="#,##0" sourceLinked="0"/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'Otros datos y gráficos'!$B$2:$F$2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'Otros datos y gráficos'!$B$3:$F$3</c:f>
              <c:numCache>
                <c:formatCode>#,##0.0</c:formatCode>
                <c:ptCount val="5"/>
                <c:pt idx="0">
                  <c:v>10684.021495951445</c:v>
                </c:pt>
                <c:pt idx="1">
                  <c:v>8980.3997323033182</c:v>
                </c:pt>
                <c:pt idx="2">
                  <c:v>8546.1317814110043</c:v>
                </c:pt>
                <c:pt idx="3">
                  <c:v>7735.2643032170845</c:v>
                </c:pt>
                <c:pt idx="4">
                  <c:v>6296.8919470296523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'Otros datos y gráficos'!$A$4</c:f>
              <c:strCache>
                <c:ptCount val="1"/>
                <c:pt idx="0">
                  <c:v>Pesca y acuicultura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8816500547558206E-2"/>
                  <c:y val="-4.8320363247379525E-2"/>
                </c:manualLayout>
              </c:layout>
              <c:numFmt formatCode="#,##0" sourceLinked="0"/>
              <c:spPr>
                <a:solidFill>
                  <a:schemeClr val="tx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368145602869525E-2"/>
                  <c:y val="-5.5568417734486453E-2"/>
                </c:manualLayout>
              </c:layout>
              <c:numFmt formatCode="#,##0" sourceLinked="0"/>
              <c:spPr>
                <a:solidFill>
                  <a:schemeClr val="tx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chemeClr val="tx2">
                  <a:lumMod val="20000"/>
                  <a:lumOff val="80000"/>
                </a:schemeClr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'Otros datos y gráficos'!$B$2:$F$2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'Otros datos y gráficos'!$B$4:$F$4</c:f>
              <c:numCache>
                <c:formatCode>0.0_ ;[Red]\-0.0\ </c:formatCode>
                <c:ptCount val="5"/>
                <c:pt idx="0">
                  <c:v>6427.2169763470347</c:v>
                </c:pt>
                <c:pt idx="1">
                  <c:v>6668.0010293655105</c:v>
                </c:pt>
                <c:pt idx="2">
                  <c:v>6765.1887040913107</c:v>
                </c:pt>
                <c:pt idx="3">
                  <c:v>6532.3830942415752</c:v>
                </c:pt>
                <c:pt idx="4">
                  <c:v>6557.4587355963877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'Otros datos y gráficos'!$A$5</c:f>
              <c:strCache>
                <c:ptCount val="1"/>
                <c:pt idx="0">
                  <c:v>Total</c:v>
                </c:pt>
              </c:strCache>
            </c:strRef>
          </c:tx>
          <c:spPr>
            <a:ln w="50800"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8264855492246893E-2"/>
                  <c:y val="6.5232490383962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49451648229562E-2"/>
                  <c:y val="5.073638140974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'Otros datos y gráficos'!$B$2:$F$2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'Otros datos y gráficos'!$B$5:$F$5</c:f>
              <c:numCache>
                <c:formatCode>0.0_ ;[Red]\-0.0\ </c:formatCode>
                <c:ptCount val="5"/>
                <c:pt idx="0">
                  <c:v>5069.1075778296417</c:v>
                </c:pt>
                <c:pt idx="1">
                  <c:v>4130.690095601095</c:v>
                </c:pt>
                <c:pt idx="2">
                  <c:v>3870.9153191268329</c:v>
                </c:pt>
                <c:pt idx="3">
                  <c:v>3515.1996555371697</c:v>
                </c:pt>
                <c:pt idx="4">
                  <c:v>2848.8886191477582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116228480"/>
        <c:axId val="116230016"/>
      </c:lineChart>
      <c:catAx>
        <c:axId val="11622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6230016"/>
        <c:crosses val="autoZero"/>
        <c:auto val="1"/>
        <c:lblAlgn val="ctr"/>
        <c:lblOffset val="100"/>
        <c:noMultiLvlLbl val="0"/>
      </c:catAx>
      <c:valAx>
        <c:axId val="116230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s-ES" b="1" dirty="0" smtClean="0"/>
                  <a:t>Accidentes x cien</a:t>
                </a:r>
                <a:r>
                  <a:rPr lang="es-ES" b="1" baseline="0" dirty="0" smtClean="0"/>
                  <a:t> mil trabajadores</a:t>
                </a:r>
                <a:endParaRPr lang="es-ES" b="1" dirty="0"/>
              </a:p>
            </c:rich>
          </c:tx>
          <c:layout>
            <c:manualLayout>
              <c:xMode val="edge"/>
              <c:yMode val="edge"/>
              <c:x val="1.5747258241147809E-3"/>
              <c:y val="9.5438805018393122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16228480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Evolución Índice de incidencia</a:t>
            </a:r>
            <a:r>
              <a:rPr lang="es-ES" baseline="0" dirty="0" smtClean="0"/>
              <a:t> </a:t>
            </a:r>
            <a:r>
              <a:rPr lang="es-ES" dirty="0" smtClean="0"/>
              <a:t>mortales 2008-2012 </a:t>
            </a:r>
            <a:endParaRPr lang="es-E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'Otros datos y gráficos'!$A$35</c:f>
              <c:strCache>
                <c:ptCount val="1"/>
                <c:pt idx="0">
                  <c:v>Total</c:v>
                </c:pt>
              </c:strCache>
            </c:strRef>
          </c:tx>
          <c:spPr>
            <a:ln w="50800"/>
          </c:spPr>
          <c:dLbls>
            <c:dLbl>
              <c:idx val="0"/>
              <c:layout>
                <c:manualLayout>
                  <c:x val="-3.0609546597669131E-2"/>
                  <c:y val="-4.766737629752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067144054700993E-2"/>
                  <c:y val="-4.528400748265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067144054700993E-2"/>
                  <c:y val="-3.813408870485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067144054700993E-2"/>
                  <c:y val="-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7456995136443831E-3"/>
                  <c:y val="-1.906695051901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'Otros datos y gráficos'!$B$34:$F$34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'Otros datos y gráficos'!$B$35:$F$35</c:f>
              <c:numCache>
                <c:formatCode>0.0_ ;[Red]\-0.0\ </c:formatCode>
                <c:ptCount val="5"/>
                <c:pt idx="0">
                  <c:v>5.1008525130373226</c:v>
                </c:pt>
                <c:pt idx="1">
                  <c:v>4.2280968845878011</c:v>
                </c:pt>
                <c:pt idx="2">
                  <c:v>3.8673606098141211</c:v>
                </c:pt>
                <c:pt idx="3">
                  <c:v>3.7786489828027805</c:v>
                </c:pt>
                <c:pt idx="4">
                  <c:v>3.1519731526270243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'Otros datos y gráficos'!$A$36</c:f>
              <c:strCache>
                <c:ptCount val="1"/>
                <c:pt idx="0">
                  <c:v>Pesca y acuicultura</c:v>
                </c:pt>
              </c:strCache>
            </c:strRef>
          </c:tx>
          <c:spPr>
            <a:ln w="50800"/>
          </c:spPr>
          <c:dLbls>
            <c:dLbl>
              <c:idx val="0"/>
              <c:layout>
                <c:manualLayout>
                  <c:x val="-3.6439936425796585E-2"/>
                  <c:y val="-4.051726985289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067144054700993E-2"/>
                  <c:y val="-5.0050745112404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067144054700993E-2"/>
                  <c:y val="-4.528400748265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067144054700993E-2"/>
                  <c:y val="-4.290063866777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779156769541785E-2"/>
                  <c:y val="-5.7200851557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0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'Otros datos y gráficos'!$B$34:$F$34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'Otros datos y gráficos'!$B$36:$F$36</c:f>
              <c:numCache>
                <c:formatCode>0.0_ ;[Red]\-0.0\ </c:formatCode>
                <c:ptCount val="5"/>
                <c:pt idx="0">
                  <c:v>45.429007515667422</c:v>
                </c:pt>
                <c:pt idx="1">
                  <c:v>22.874789123037772</c:v>
                </c:pt>
                <c:pt idx="2">
                  <c:v>33.26752436153086</c:v>
                </c:pt>
                <c:pt idx="3">
                  <c:v>34.316459031663058</c:v>
                </c:pt>
                <c:pt idx="4">
                  <c:v>22.42292120834631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'Otros datos y gráficos'!$A$37</c:f>
              <c:strCache>
                <c:ptCount val="1"/>
                <c:pt idx="0">
                  <c:v>Construcción</c:v>
                </c:pt>
              </c:strCache>
            </c:strRef>
          </c:tx>
          <c:spPr>
            <a:ln w="50800"/>
          </c:spPr>
          <c:dLbls>
            <c:dLbl>
              <c:idx val="0"/>
              <c:layout>
                <c:manualLayout>
                  <c:x val="-2.7694351683605404E-2"/>
                  <c:y val="-4.290063866777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779156769541677E-2"/>
                  <c:y val="-4.766737629752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779156769541677E-2"/>
                  <c:y val="-4.290063866777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779156769541677E-2"/>
                  <c:y val="-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779271540994879E-2"/>
                  <c:y val="-4.528400748265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0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'Otros datos y gráficos'!$B$34:$F$34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'Otros datos y gráficos'!$B$37:$F$37</c:f>
              <c:numCache>
                <c:formatCode>0.0_ ;[Red]\-0.0\ </c:formatCode>
                <c:ptCount val="5"/>
                <c:pt idx="0">
                  <c:v>14.5</c:v>
                </c:pt>
                <c:pt idx="1">
                  <c:v>12.1</c:v>
                </c:pt>
                <c:pt idx="2">
                  <c:v>11.4</c:v>
                </c:pt>
                <c:pt idx="3">
                  <c:v>11.9</c:v>
                </c:pt>
                <c:pt idx="4">
                  <c:v>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34272"/>
        <c:axId val="116564736"/>
      </c:lineChart>
      <c:catAx>
        <c:axId val="11653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6564736"/>
        <c:crosses val="autoZero"/>
        <c:auto val="1"/>
        <c:lblAlgn val="ctr"/>
        <c:lblOffset val="100"/>
        <c:noMultiLvlLbl val="0"/>
      </c:catAx>
      <c:valAx>
        <c:axId val="1165647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s-ES" sz="1600" dirty="0" smtClean="0"/>
                  <a:t>Accidentes</a:t>
                </a:r>
                <a:r>
                  <a:rPr lang="es-ES" sz="1600" baseline="0" dirty="0" smtClean="0"/>
                  <a:t> mortales por cien mil trabajadores</a:t>
                </a:r>
                <a:endParaRPr lang="es-ES" sz="1600" dirty="0"/>
              </a:p>
            </c:rich>
          </c:tx>
          <c:layout>
            <c:manualLayout>
              <c:xMode val="edge"/>
              <c:yMode val="edge"/>
              <c:x val="0"/>
              <c:y val="0.1188054930833511"/>
            </c:manualLayout>
          </c:layout>
          <c:overlay val="0"/>
        </c:title>
        <c:numFmt formatCode="0_ ;[Red]\-0\ " sourceLinked="0"/>
        <c:majorTickMark val="none"/>
        <c:minorTickMark val="none"/>
        <c:tickLblPos val="nextTo"/>
        <c:crossAx val="116534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05234684068919"/>
          <c:y val="0.2759919036773692"/>
          <c:w val="0.76457760731899349"/>
          <c:h val="0.6767207193027936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1224622384952394E-2"/>
                  <c:y val="-0.20579927847523113"/>
                </c:manualLayout>
              </c:layout>
              <c:spPr/>
              <c:txPr>
                <a:bodyPr/>
                <a:lstStyle/>
                <a:p>
                  <a:pPr>
                    <a:defRPr sz="2600" b="1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773935746269739"/>
                  <c:y val="7.7734997037366235E-2"/>
                </c:manualLayout>
              </c:layout>
              <c:spPr/>
              <c:txPr>
                <a:bodyPr/>
                <a:lstStyle/>
                <a:p>
                  <a:pPr>
                    <a:defRPr sz="2600" b="1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96219502180917"/>
                  <c:y val="1.8945232937081065E-2"/>
                </c:manualLayout>
              </c:layout>
              <c:spPr/>
              <c:txPr>
                <a:bodyPr/>
                <a:lstStyle/>
                <a:p>
                  <a:pPr>
                    <a:defRPr sz="2600" b="1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600" b="1"/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Leves</c:v>
                </c:pt>
                <c:pt idx="1">
                  <c:v>Graves</c:v>
                </c:pt>
                <c:pt idx="2">
                  <c:v>Mortales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2553</c:v>
                </c:pt>
                <c:pt idx="1">
                  <c:v>70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66666666666667E-2"/>
          <c:y val="0.12643761804243975"/>
          <c:w val="0.97083333333333333"/>
          <c:h val="0.8664328037625449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44373880404472965"/>
                  <c:y val="-0.15616789332209841"/>
                </c:manualLayout>
              </c:layout>
              <c:spPr/>
              <c:txPr>
                <a:bodyPr/>
                <a:lstStyle/>
                <a:p>
                  <a:pPr>
                    <a:defRPr sz="4400" b="1"/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0716644794400703E-2"/>
                  <c:y val="-0.12329500425878606"/>
                </c:manualLayout>
              </c:layout>
              <c:spPr/>
              <c:txPr>
                <a:bodyPr/>
                <a:lstStyle/>
                <a:p>
                  <a:pPr>
                    <a:defRPr sz="4400" b="1"/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Trastornos sistema musculoesquelético</c:v>
                </c:pt>
                <c:pt idx="1">
                  <c:v>Perdida auditiva por ruido</c:v>
                </c:pt>
                <c:pt idx="2">
                  <c:v>Dermatitis</c:v>
                </c:pt>
                <c:pt idx="3">
                  <c:v>Otros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69</c:v>
                </c:pt>
                <c:pt idx="1">
                  <c:v>19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05234684068919"/>
          <c:y val="0.2759919036773692"/>
          <c:w val="0.76457760731899349"/>
          <c:h val="0.6767207193027936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ES" sz="2400" dirty="0" smtClean="0"/>
              <a:t>Formas habituales de producirse los accidentes</a:t>
            </a:r>
            <a:endParaRPr lang="es-ES" sz="2400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Gráficos!$B$5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Gráficos!$A$6:$A$13</c:f>
              <c:strCache>
                <c:ptCount val="8"/>
                <c:pt idx="0">
                  <c:v>Caidas</c:v>
                </c:pt>
                <c:pt idx="1">
                  <c:v>Sobreesfuerzo físico</c:v>
                </c:pt>
                <c:pt idx="2">
                  <c:v>Choque o golpe objetos móviles</c:v>
                </c:pt>
                <c:pt idx="3">
                  <c:v>Cortes, pinchazos</c:v>
                </c:pt>
                <c:pt idx="4">
                  <c:v>Atrapamientos, aplastamientos, amputaciones</c:v>
                </c:pt>
                <c:pt idx="5">
                  <c:v>Mordeduras</c:v>
                </c:pt>
                <c:pt idx="6">
                  <c:v>Contacto con corriente eléctrica, fuego, temperatura…</c:v>
                </c:pt>
                <c:pt idx="7">
                  <c:v>Ahogamiento</c:v>
                </c:pt>
              </c:strCache>
            </c:strRef>
          </c:cat>
          <c:val>
            <c:numRef>
              <c:f>Gráficos!$B$6:$B$13</c:f>
              <c:numCache>
                <c:formatCode>0</c:formatCode>
                <c:ptCount val="8"/>
                <c:pt idx="0">
                  <c:v>1038</c:v>
                </c:pt>
                <c:pt idx="1">
                  <c:v>877</c:v>
                </c:pt>
                <c:pt idx="2">
                  <c:v>600</c:v>
                </c:pt>
                <c:pt idx="3">
                  <c:v>274</c:v>
                </c:pt>
                <c:pt idx="4">
                  <c:v>139</c:v>
                </c:pt>
                <c:pt idx="5">
                  <c:v>54</c:v>
                </c:pt>
                <c:pt idx="6">
                  <c:v>49</c:v>
                </c:pt>
                <c:pt idx="7">
                  <c:v>24</c:v>
                </c:pt>
              </c:numCache>
            </c:numRef>
          </c:val>
        </c:ser>
        <c:ser>
          <c:idx val="2"/>
          <c:order val="1"/>
          <c:tx>
            <c:strRef>
              <c:f>Gráficos!$C$5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Gráficos!$A$6:$A$13</c:f>
              <c:strCache>
                <c:ptCount val="8"/>
                <c:pt idx="0">
                  <c:v>Caidas</c:v>
                </c:pt>
                <c:pt idx="1">
                  <c:v>Sobreesfuerzo físico</c:v>
                </c:pt>
                <c:pt idx="2">
                  <c:v>Choque o golpe objetos móviles</c:v>
                </c:pt>
                <c:pt idx="3">
                  <c:v>Cortes, pinchazos</c:v>
                </c:pt>
                <c:pt idx="4">
                  <c:v>Atrapamientos, aplastamientos, amputaciones</c:v>
                </c:pt>
                <c:pt idx="5">
                  <c:v>Mordeduras</c:v>
                </c:pt>
                <c:pt idx="6">
                  <c:v>Contacto con corriente eléctrica, fuego, temperatura…</c:v>
                </c:pt>
                <c:pt idx="7">
                  <c:v>Ahogamiento</c:v>
                </c:pt>
              </c:strCache>
            </c:strRef>
          </c:cat>
          <c:val>
            <c:numRef>
              <c:f>Gráficos!$C$6:$C$13</c:f>
              <c:numCache>
                <c:formatCode>0</c:formatCode>
                <c:ptCount val="8"/>
                <c:pt idx="0">
                  <c:v>1020</c:v>
                </c:pt>
                <c:pt idx="1">
                  <c:v>804</c:v>
                </c:pt>
                <c:pt idx="2">
                  <c:v>505</c:v>
                </c:pt>
                <c:pt idx="3">
                  <c:v>253</c:v>
                </c:pt>
                <c:pt idx="4">
                  <c:v>131</c:v>
                </c:pt>
                <c:pt idx="5">
                  <c:v>62</c:v>
                </c:pt>
                <c:pt idx="6">
                  <c:v>41</c:v>
                </c:pt>
                <c:pt idx="7">
                  <c:v>9</c:v>
                </c:pt>
              </c:numCache>
            </c:numRef>
          </c:val>
        </c:ser>
        <c:ser>
          <c:idx val="3"/>
          <c:order val="2"/>
          <c:tx>
            <c:strRef>
              <c:f>Gráficos!$D$5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Gráficos!$A$6:$A$13</c:f>
              <c:strCache>
                <c:ptCount val="8"/>
                <c:pt idx="0">
                  <c:v>Caidas</c:v>
                </c:pt>
                <c:pt idx="1">
                  <c:v>Sobreesfuerzo físico</c:v>
                </c:pt>
                <c:pt idx="2">
                  <c:v>Choque o golpe objetos móviles</c:v>
                </c:pt>
                <c:pt idx="3">
                  <c:v>Cortes, pinchazos</c:v>
                </c:pt>
                <c:pt idx="4">
                  <c:v>Atrapamientos, aplastamientos, amputaciones</c:v>
                </c:pt>
                <c:pt idx="5">
                  <c:v>Mordeduras</c:v>
                </c:pt>
                <c:pt idx="6">
                  <c:v>Contacto con corriente eléctrica, fuego, temperatura…</c:v>
                </c:pt>
                <c:pt idx="7">
                  <c:v>Ahogamiento</c:v>
                </c:pt>
              </c:strCache>
            </c:strRef>
          </c:cat>
          <c:val>
            <c:numRef>
              <c:f>Gráficos!$D$6:$D$13</c:f>
              <c:numCache>
                <c:formatCode>0</c:formatCode>
                <c:ptCount val="8"/>
                <c:pt idx="0">
                  <c:v>1018</c:v>
                </c:pt>
                <c:pt idx="1">
                  <c:v>768</c:v>
                </c:pt>
                <c:pt idx="2">
                  <c:v>531</c:v>
                </c:pt>
                <c:pt idx="3">
                  <c:v>192</c:v>
                </c:pt>
                <c:pt idx="4">
                  <c:v>144</c:v>
                </c:pt>
                <c:pt idx="5">
                  <c:v>48</c:v>
                </c:pt>
                <c:pt idx="6">
                  <c:v>44</c:v>
                </c:pt>
                <c:pt idx="7">
                  <c:v>13</c:v>
                </c:pt>
              </c:numCache>
            </c:numRef>
          </c:val>
        </c:ser>
        <c:ser>
          <c:idx val="4"/>
          <c:order val="3"/>
          <c:tx>
            <c:strRef>
              <c:f>Gráficos!$E$5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Gráficos!$A$6:$A$13</c:f>
              <c:strCache>
                <c:ptCount val="8"/>
                <c:pt idx="0">
                  <c:v>Caidas</c:v>
                </c:pt>
                <c:pt idx="1">
                  <c:v>Sobreesfuerzo físico</c:v>
                </c:pt>
                <c:pt idx="2">
                  <c:v>Choque o golpe objetos móviles</c:v>
                </c:pt>
                <c:pt idx="3">
                  <c:v>Cortes, pinchazos</c:v>
                </c:pt>
                <c:pt idx="4">
                  <c:v>Atrapamientos, aplastamientos, amputaciones</c:v>
                </c:pt>
                <c:pt idx="5">
                  <c:v>Mordeduras</c:v>
                </c:pt>
                <c:pt idx="6">
                  <c:v>Contacto con corriente eléctrica, fuego, temperatura…</c:v>
                </c:pt>
                <c:pt idx="7">
                  <c:v>Ahogamiento</c:v>
                </c:pt>
              </c:strCache>
            </c:strRef>
          </c:cat>
          <c:val>
            <c:numRef>
              <c:f>Gráficos!$E$6:$E$13</c:f>
              <c:numCache>
                <c:formatCode>0</c:formatCode>
                <c:ptCount val="8"/>
                <c:pt idx="0">
                  <c:v>960</c:v>
                </c:pt>
                <c:pt idx="1">
                  <c:v>730</c:v>
                </c:pt>
                <c:pt idx="2">
                  <c:v>428</c:v>
                </c:pt>
                <c:pt idx="3">
                  <c:v>204</c:v>
                </c:pt>
                <c:pt idx="4">
                  <c:v>155</c:v>
                </c:pt>
                <c:pt idx="5">
                  <c:v>57</c:v>
                </c:pt>
                <c:pt idx="6">
                  <c:v>36</c:v>
                </c:pt>
                <c:pt idx="7">
                  <c:v>8</c:v>
                </c:pt>
              </c:numCache>
            </c:numRef>
          </c:val>
        </c:ser>
        <c:ser>
          <c:idx val="5"/>
          <c:order val="4"/>
          <c:tx>
            <c:strRef>
              <c:f>Gráficos!$F$5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Gráficos!$A$6:$A$13</c:f>
              <c:strCache>
                <c:ptCount val="8"/>
                <c:pt idx="0">
                  <c:v>Caidas</c:v>
                </c:pt>
                <c:pt idx="1">
                  <c:v>Sobreesfuerzo físico</c:v>
                </c:pt>
                <c:pt idx="2">
                  <c:v>Choque o golpe objetos móviles</c:v>
                </c:pt>
                <c:pt idx="3">
                  <c:v>Cortes, pinchazos</c:v>
                </c:pt>
                <c:pt idx="4">
                  <c:v>Atrapamientos, aplastamientos, amputaciones</c:v>
                </c:pt>
                <c:pt idx="5">
                  <c:v>Mordeduras</c:v>
                </c:pt>
                <c:pt idx="6">
                  <c:v>Contacto con corriente eléctrica, fuego, temperatura…</c:v>
                </c:pt>
                <c:pt idx="7">
                  <c:v>Ahogamiento</c:v>
                </c:pt>
              </c:strCache>
            </c:strRef>
          </c:cat>
          <c:val>
            <c:numRef>
              <c:f>Gráficos!$F$6:$F$13</c:f>
              <c:numCache>
                <c:formatCode>0</c:formatCode>
                <c:ptCount val="8"/>
                <c:pt idx="0">
                  <c:v>942</c:v>
                </c:pt>
                <c:pt idx="1">
                  <c:v>762</c:v>
                </c:pt>
                <c:pt idx="2">
                  <c:v>417</c:v>
                </c:pt>
                <c:pt idx="3">
                  <c:v>186</c:v>
                </c:pt>
                <c:pt idx="4">
                  <c:v>146</c:v>
                </c:pt>
                <c:pt idx="5">
                  <c:v>42</c:v>
                </c:pt>
                <c:pt idx="6">
                  <c:v>35</c:v>
                </c:pt>
                <c:pt idx="7">
                  <c:v>9</c:v>
                </c:pt>
              </c:numCache>
            </c:numRef>
          </c:val>
        </c:ser>
        <c:ser>
          <c:idx val="0"/>
          <c:order val="5"/>
          <c:tx>
            <c:strRef>
              <c:f>Gráficos!$G$5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4650029924990424"/>
                  <c:y val="2.3515905640114063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37429712110840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606979152853983E-2"/>
                  <c:y val="-2.3515905640114063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004985109181414E-2"/>
                  <c:y val="-4.7029959634114727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936989080066376E-2"/>
                  <c:y val="2.3521460578454245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825324067935104E-2"/>
                  <c:y val="1.851646113394808E-7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5558325060656343E-2"/>
                  <c:y val="-2.3515905640114063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868993050951326E-2"/>
                  <c:y val="-4.7028107988001337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Gráficos!$A$6:$A$13</c:f>
              <c:strCache>
                <c:ptCount val="8"/>
                <c:pt idx="0">
                  <c:v>Caidas</c:v>
                </c:pt>
                <c:pt idx="1">
                  <c:v>Sobreesfuerzo físico</c:v>
                </c:pt>
                <c:pt idx="2">
                  <c:v>Choque o golpe objetos móviles</c:v>
                </c:pt>
                <c:pt idx="3">
                  <c:v>Cortes, pinchazos</c:v>
                </c:pt>
                <c:pt idx="4">
                  <c:v>Atrapamientos, aplastamientos, amputaciones</c:v>
                </c:pt>
                <c:pt idx="5">
                  <c:v>Mordeduras</c:v>
                </c:pt>
                <c:pt idx="6">
                  <c:v>Contacto con corriente eléctrica, fuego, temperatura…</c:v>
                </c:pt>
                <c:pt idx="7">
                  <c:v>Ahogamiento</c:v>
                </c:pt>
              </c:strCache>
            </c:strRef>
          </c:cat>
          <c:val>
            <c:numRef>
              <c:f>Gráficos!$G$6:$G$13</c:f>
              <c:numCache>
                <c:formatCode>0</c:formatCode>
                <c:ptCount val="8"/>
                <c:pt idx="0">
                  <c:v>5001</c:v>
                </c:pt>
                <c:pt idx="1">
                  <c:v>3964</c:v>
                </c:pt>
                <c:pt idx="2">
                  <c:v>2492</c:v>
                </c:pt>
                <c:pt idx="3">
                  <c:v>1115</c:v>
                </c:pt>
                <c:pt idx="4">
                  <c:v>715</c:v>
                </c:pt>
                <c:pt idx="5">
                  <c:v>266</c:v>
                </c:pt>
                <c:pt idx="6">
                  <c:v>205</c:v>
                </c:pt>
                <c:pt idx="7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5548160"/>
        <c:axId val="185549952"/>
      </c:barChart>
      <c:catAx>
        <c:axId val="1855481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85549952"/>
        <c:crosses val="autoZero"/>
        <c:auto val="1"/>
        <c:lblAlgn val="ctr"/>
        <c:lblOffset val="100"/>
        <c:noMultiLvlLbl val="0"/>
      </c:catAx>
      <c:valAx>
        <c:axId val="185549952"/>
        <c:scaling>
          <c:orientation val="minMax"/>
        </c:scaling>
        <c:delete val="0"/>
        <c:axPos val="t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85548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Totales!$B$90</c:f>
              <c:strCache>
                <c:ptCount val="1"/>
                <c:pt idx="0">
                  <c:v>Nº Sucesos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Totales!$A$91:$A$98</c:f>
              <c:strCache>
                <c:ptCount val="8"/>
                <c:pt idx="0">
                  <c:v>Hundimiento</c:v>
                </c:pt>
                <c:pt idx="1">
                  <c:v>Operacional</c:v>
                </c:pt>
                <c:pt idx="2">
                  <c:v>Abordaje</c:v>
                </c:pt>
                <c:pt idx="3">
                  <c:v>Varada</c:v>
                </c:pt>
                <c:pt idx="4">
                  <c:v>Incendio</c:v>
                </c:pt>
                <c:pt idx="5">
                  <c:v>Inundación</c:v>
                </c:pt>
                <c:pt idx="6">
                  <c:v>Vuelco</c:v>
                </c:pt>
                <c:pt idx="7">
                  <c:v>Colisión</c:v>
                </c:pt>
              </c:strCache>
            </c:strRef>
          </c:cat>
          <c:val>
            <c:numRef>
              <c:f>Totales!$B$91:$B$98</c:f>
              <c:numCache>
                <c:formatCode>0</c:formatCode>
                <c:ptCount val="8"/>
                <c:pt idx="0">
                  <c:v>35</c:v>
                </c:pt>
                <c:pt idx="1">
                  <c:v>18</c:v>
                </c:pt>
                <c:pt idx="2">
                  <c:v>17</c:v>
                </c:pt>
                <c:pt idx="3">
                  <c:v>9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Totales!$C$90</c:f>
              <c:strCache>
                <c:ptCount val="1"/>
                <c:pt idx="0">
                  <c:v>Fallecidos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Totales!$A$91:$A$98</c:f>
              <c:strCache>
                <c:ptCount val="8"/>
                <c:pt idx="0">
                  <c:v>Hundimiento</c:v>
                </c:pt>
                <c:pt idx="1">
                  <c:v>Operacional</c:v>
                </c:pt>
                <c:pt idx="2">
                  <c:v>Abordaje</c:v>
                </c:pt>
                <c:pt idx="3">
                  <c:v>Varada</c:v>
                </c:pt>
                <c:pt idx="4">
                  <c:v>Incendio</c:v>
                </c:pt>
                <c:pt idx="5">
                  <c:v>Inundación</c:v>
                </c:pt>
                <c:pt idx="6">
                  <c:v>Vuelco</c:v>
                </c:pt>
                <c:pt idx="7">
                  <c:v>Colisión</c:v>
                </c:pt>
              </c:strCache>
            </c:strRef>
          </c:cat>
          <c:val>
            <c:numRef>
              <c:f>Totales!$C$91:$C$98</c:f>
              <c:numCache>
                <c:formatCode>0</c:formatCode>
                <c:ptCount val="8"/>
                <c:pt idx="0">
                  <c:v>7</c:v>
                </c:pt>
                <c:pt idx="1">
                  <c:v>12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Totales!$D$90</c:f>
              <c:strCache>
                <c:ptCount val="1"/>
                <c:pt idx="0">
                  <c:v>Desaparecidos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Totales!$A$91:$A$98</c:f>
              <c:strCache>
                <c:ptCount val="8"/>
                <c:pt idx="0">
                  <c:v>Hundimiento</c:v>
                </c:pt>
                <c:pt idx="1">
                  <c:v>Operacional</c:v>
                </c:pt>
                <c:pt idx="2">
                  <c:v>Abordaje</c:v>
                </c:pt>
                <c:pt idx="3">
                  <c:v>Varada</c:v>
                </c:pt>
                <c:pt idx="4">
                  <c:v>Incendio</c:v>
                </c:pt>
                <c:pt idx="5">
                  <c:v>Inundación</c:v>
                </c:pt>
                <c:pt idx="6">
                  <c:v>Vuelco</c:v>
                </c:pt>
                <c:pt idx="7">
                  <c:v>Colisión</c:v>
                </c:pt>
              </c:strCache>
            </c:strRef>
          </c:cat>
          <c:val>
            <c:numRef>
              <c:f>Totales!$D$91:$D$98</c:f>
              <c:numCache>
                <c:formatCode>0</c:formatCode>
                <c:ptCount val="8"/>
                <c:pt idx="0">
                  <c:v>4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Totales!$E$90</c:f>
              <c:strCache>
                <c:ptCount val="1"/>
                <c:pt idx="0">
                  <c:v>Heridos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Totales!$A$91:$A$98</c:f>
              <c:strCache>
                <c:ptCount val="8"/>
                <c:pt idx="0">
                  <c:v>Hundimiento</c:v>
                </c:pt>
                <c:pt idx="1">
                  <c:v>Operacional</c:v>
                </c:pt>
                <c:pt idx="2">
                  <c:v>Abordaje</c:v>
                </c:pt>
                <c:pt idx="3">
                  <c:v>Varada</c:v>
                </c:pt>
                <c:pt idx="4">
                  <c:v>Incendio</c:v>
                </c:pt>
                <c:pt idx="5">
                  <c:v>Inundación</c:v>
                </c:pt>
                <c:pt idx="6">
                  <c:v>Vuelco</c:v>
                </c:pt>
                <c:pt idx="7">
                  <c:v>Colisión</c:v>
                </c:pt>
              </c:strCache>
            </c:strRef>
          </c:cat>
          <c:val>
            <c:numRef>
              <c:f>Totales!$E$91:$E$98</c:f>
              <c:numCache>
                <c:formatCode>0</c:formatCode>
                <c:ptCount val="8"/>
                <c:pt idx="0">
                  <c:v>9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434048"/>
        <c:axId val="116435584"/>
      </c:barChart>
      <c:catAx>
        <c:axId val="1164340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16435584"/>
        <c:crosses val="autoZero"/>
        <c:auto val="1"/>
        <c:lblAlgn val="ctr"/>
        <c:lblOffset val="100"/>
        <c:noMultiLvlLbl val="0"/>
      </c:catAx>
      <c:valAx>
        <c:axId val="116435584"/>
        <c:scaling>
          <c:orientation val="minMax"/>
        </c:scaling>
        <c:delete val="0"/>
        <c:axPos val="t"/>
        <c:numFmt formatCode="0" sourceLinked="1"/>
        <c:majorTickMark val="out"/>
        <c:minorTickMark val="none"/>
        <c:tickLblPos val="nextTo"/>
        <c:crossAx val="11643404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496959595959596"/>
          <c:y val="0.52351190476190479"/>
          <c:w val="0.30540505050505051"/>
          <c:h val="0.37126984126984125"/>
        </c:manualLayout>
      </c:layout>
      <c:overlay val="1"/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D12D5-CC50-4219-AB88-4AE453CE7CA6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B9FCD4-D13C-4D24-8D8E-3A445AB8E0CA}">
      <dgm:prSet phldrT="[Texto]" phldr="1"/>
      <dgm:spPr/>
      <dgm:t>
        <a:bodyPr/>
        <a:lstStyle/>
        <a:p>
          <a:endParaRPr lang="es-ES" dirty="0"/>
        </a:p>
      </dgm:t>
    </dgm:pt>
    <dgm:pt modelId="{9662AEFC-9654-47F9-BED7-D2D92AA5BFAD}" type="parTrans" cxnId="{012FFBC7-33F8-4479-B193-0E3F9238EC8A}">
      <dgm:prSet/>
      <dgm:spPr/>
      <dgm:t>
        <a:bodyPr/>
        <a:lstStyle/>
        <a:p>
          <a:endParaRPr lang="es-ES"/>
        </a:p>
      </dgm:t>
    </dgm:pt>
    <dgm:pt modelId="{F0B522D8-D52B-43F5-AC42-C1D000E8F366}" type="sibTrans" cxnId="{012FFBC7-33F8-4479-B193-0E3F9238EC8A}">
      <dgm:prSet/>
      <dgm:spPr/>
      <dgm:t>
        <a:bodyPr/>
        <a:lstStyle/>
        <a:p>
          <a:endParaRPr lang="es-ES"/>
        </a:p>
      </dgm:t>
    </dgm:pt>
    <dgm:pt modelId="{1810DE63-391B-4117-A15E-773BA99AD274}">
      <dgm:prSet phldrT="[Texto]"/>
      <dgm:spPr/>
      <dgm:t>
        <a:bodyPr/>
        <a:lstStyle/>
        <a:p>
          <a:r>
            <a:rPr lang="es-ES" b="1" dirty="0" smtClean="0"/>
            <a:t>La faena</a:t>
          </a:r>
          <a:endParaRPr lang="es-ES" b="1" dirty="0"/>
        </a:p>
      </dgm:t>
    </dgm:pt>
    <dgm:pt modelId="{7058DD92-FE0F-4287-A9CE-08FC8A3422F3}" type="parTrans" cxnId="{011F1E3A-FA8A-45BF-8943-17CCA909D33F}">
      <dgm:prSet/>
      <dgm:spPr/>
      <dgm:t>
        <a:bodyPr/>
        <a:lstStyle/>
        <a:p>
          <a:endParaRPr lang="es-ES"/>
        </a:p>
      </dgm:t>
    </dgm:pt>
    <dgm:pt modelId="{EA58AEF0-292C-4045-B263-87592DF2C3EB}" type="sibTrans" cxnId="{011F1E3A-FA8A-45BF-8943-17CCA909D33F}">
      <dgm:prSet/>
      <dgm:spPr/>
      <dgm:t>
        <a:bodyPr/>
        <a:lstStyle/>
        <a:p>
          <a:endParaRPr lang="es-ES"/>
        </a:p>
      </dgm:t>
    </dgm:pt>
    <dgm:pt modelId="{F0457033-E44A-4195-8702-0FFD67414641}">
      <dgm:prSet phldrT="[Texto]"/>
      <dgm:spPr/>
      <dgm:t>
        <a:bodyPr/>
        <a:lstStyle/>
        <a:p>
          <a:r>
            <a:rPr lang="es-ES" b="1" dirty="0" smtClean="0"/>
            <a:t>El buque</a:t>
          </a:r>
          <a:endParaRPr lang="es-ES" b="1" dirty="0"/>
        </a:p>
      </dgm:t>
    </dgm:pt>
    <dgm:pt modelId="{7A53359A-76C7-4D67-A4E2-502DED7DA617}" type="parTrans" cxnId="{AF14F394-502A-4C70-ACF8-F3A48EAE4B5B}">
      <dgm:prSet/>
      <dgm:spPr/>
      <dgm:t>
        <a:bodyPr/>
        <a:lstStyle/>
        <a:p>
          <a:endParaRPr lang="es-ES"/>
        </a:p>
      </dgm:t>
    </dgm:pt>
    <dgm:pt modelId="{A183E4D1-E0A4-427F-85DE-D2B991F820C9}" type="sibTrans" cxnId="{AF14F394-502A-4C70-ACF8-F3A48EAE4B5B}">
      <dgm:prSet/>
      <dgm:spPr/>
      <dgm:t>
        <a:bodyPr/>
        <a:lstStyle/>
        <a:p>
          <a:endParaRPr lang="es-ES"/>
        </a:p>
      </dgm:t>
    </dgm:pt>
    <dgm:pt modelId="{432E5014-CA44-4AA3-B4A8-E9863E520149}">
      <dgm:prSet phldrT="[Texto]" phldr="1"/>
      <dgm:spPr/>
      <dgm:t>
        <a:bodyPr/>
        <a:lstStyle/>
        <a:p>
          <a:endParaRPr lang="es-ES" dirty="0"/>
        </a:p>
      </dgm:t>
    </dgm:pt>
    <dgm:pt modelId="{6BB68679-2087-4374-AF8A-55B8E6735E56}" type="sibTrans" cxnId="{CEF8A395-0329-4496-8E6E-C6A18CC0ACA2}">
      <dgm:prSet/>
      <dgm:spPr/>
      <dgm:t>
        <a:bodyPr/>
        <a:lstStyle/>
        <a:p>
          <a:endParaRPr lang="es-ES"/>
        </a:p>
      </dgm:t>
    </dgm:pt>
    <dgm:pt modelId="{BA27987D-6D2D-44C0-AB32-2734CD8E1EF6}" type="parTrans" cxnId="{CEF8A395-0329-4496-8E6E-C6A18CC0ACA2}">
      <dgm:prSet/>
      <dgm:spPr/>
      <dgm:t>
        <a:bodyPr/>
        <a:lstStyle/>
        <a:p>
          <a:endParaRPr lang="es-ES"/>
        </a:p>
      </dgm:t>
    </dgm:pt>
    <dgm:pt modelId="{0E1D6659-2070-4400-A563-0F8B763A9933}" type="pres">
      <dgm:prSet presAssocID="{B1DD12D5-CC50-4219-AB88-4AE453CE7CA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3F21B49E-0A8F-44B3-85AC-6D67DC649648}" type="pres">
      <dgm:prSet presAssocID="{3AB9FCD4-D13C-4D24-8D8E-3A445AB8E0CA}" presName="composite" presStyleCnt="0">
        <dgm:presLayoutVars>
          <dgm:chMax val="1"/>
          <dgm:chPref val="1"/>
        </dgm:presLayoutVars>
      </dgm:prSet>
      <dgm:spPr/>
    </dgm:pt>
    <dgm:pt modelId="{F6D03145-F10E-4E01-AEFD-A6C9769D0EC5}" type="pres">
      <dgm:prSet presAssocID="{3AB9FCD4-D13C-4D24-8D8E-3A445AB8E0CA}" presName="Accent" presStyleLbl="trAlignAcc1" presStyleIdx="0" presStyleCnt="2">
        <dgm:presLayoutVars>
          <dgm:chMax val="0"/>
          <dgm:chPref val="0"/>
        </dgm:presLayoutVars>
      </dgm:prSet>
      <dgm:spPr/>
    </dgm:pt>
    <dgm:pt modelId="{E679DF12-4ADA-44F5-9A05-4743F60DAFFD}" type="pres">
      <dgm:prSet presAssocID="{3AB9FCD4-D13C-4D24-8D8E-3A445AB8E0CA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s-ES"/>
        </a:p>
      </dgm:t>
    </dgm:pt>
    <dgm:pt modelId="{5D32CED0-454F-40AE-85D0-A2D347A79400}" type="pres">
      <dgm:prSet presAssocID="{3AB9FCD4-D13C-4D24-8D8E-3A445AB8E0CA}" presName="ChildComposite" presStyleCnt="0"/>
      <dgm:spPr/>
    </dgm:pt>
    <dgm:pt modelId="{9A66391C-49DC-4A2B-A883-E3A0119AD455}" type="pres">
      <dgm:prSet presAssocID="{3AB9FCD4-D13C-4D24-8D8E-3A445AB8E0CA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974DFD-4DFF-42D3-96F9-E1C2235B27C9}" type="pres">
      <dgm:prSet presAssocID="{3AB9FCD4-D13C-4D24-8D8E-3A445AB8E0CA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1FDFEB-E293-419D-B77F-27BF4D0338E8}" type="pres">
      <dgm:prSet presAssocID="{F0B522D8-D52B-43F5-AC42-C1D000E8F366}" presName="sibTrans" presStyleCnt="0"/>
      <dgm:spPr/>
    </dgm:pt>
    <dgm:pt modelId="{7C388160-86C4-4A73-BA2C-B4DAA49748C2}" type="pres">
      <dgm:prSet presAssocID="{432E5014-CA44-4AA3-B4A8-E9863E520149}" presName="composite" presStyleCnt="0">
        <dgm:presLayoutVars>
          <dgm:chMax val="1"/>
          <dgm:chPref val="1"/>
        </dgm:presLayoutVars>
      </dgm:prSet>
      <dgm:spPr/>
    </dgm:pt>
    <dgm:pt modelId="{6E095B84-E4FD-43E7-A547-520710D08C00}" type="pres">
      <dgm:prSet presAssocID="{432E5014-CA44-4AA3-B4A8-E9863E520149}" presName="Accent" presStyleLbl="trAlignAcc1" presStyleIdx="1" presStyleCnt="2">
        <dgm:presLayoutVars>
          <dgm:chMax val="0"/>
          <dgm:chPref val="0"/>
        </dgm:presLayoutVars>
      </dgm:prSet>
      <dgm:spPr/>
    </dgm:pt>
    <dgm:pt modelId="{0364B2DC-8A7F-4A0D-924A-7298ACFE7EEF}" type="pres">
      <dgm:prSet presAssocID="{432E5014-CA44-4AA3-B4A8-E9863E520149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1107D43-2C73-4F79-816E-7D3E8F3D2DA5}" type="pres">
      <dgm:prSet presAssocID="{432E5014-CA44-4AA3-B4A8-E9863E520149}" presName="ChildComposite" presStyleCnt="0"/>
      <dgm:spPr/>
    </dgm:pt>
    <dgm:pt modelId="{544B28FE-E465-4997-9B80-EB2DFABB968C}" type="pres">
      <dgm:prSet presAssocID="{432E5014-CA44-4AA3-B4A8-E9863E520149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612464-E668-4229-B1CB-5849591DCFD7}" type="pres">
      <dgm:prSet presAssocID="{432E5014-CA44-4AA3-B4A8-E9863E520149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2FFBC7-33F8-4479-B193-0E3F9238EC8A}" srcId="{B1DD12D5-CC50-4219-AB88-4AE453CE7CA6}" destId="{3AB9FCD4-D13C-4D24-8D8E-3A445AB8E0CA}" srcOrd="0" destOrd="0" parTransId="{9662AEFC-9654-47F9-BED7-D2D92AA5BFAD}" sibTransId="{F0B522D8-D52B-43F5-AC42-C1D000E8F366}"/>
    <dgm:cxn modelId="{D06E3D71-8E0D-4B77-A314-DC6FF50A574D}" type="presOf" srcId="{432E5014-CA44-4AA3-B4A8-E9863E520149}" destId="{C2612464-E668-4229-B1CB-5849591DCFD7}" srcOrd="0" destOrd="0" presId="urn:microsoft.com/office/officeart/2008/layout/CaptionedPictures"/>
    <dgm:cxn modelId="{AF14F394-502A-4C70-ACF8-F3A48EAE4B5B}" srcId="{432E5014-CA44-4AA3-B4A8-E9863E520149}" destId="{F0457033-E44A-4195-8702-0FFD67414641}" srcOrd="0" destOrd="0" parTransId="{7A53359A-76C7-4D67-A4E2-502DED7DA617}" sibTransId="{A183E4D1-E0A4-427F-85DE-D2B991F820C9}"/>
    <dgm:cxn modelId="{CEF8A395-0329-4496-8E6E-C6A18CC0ACA2}" srcId="{B1DD12D5-CC50-4219-AB88-4AE453CE7CA6}" destId="{432E5014-CA44-4AA3-B4A8-E9863E520149}" srcOrd="1" destOrd="0" parTransId="{BA27987D-6D2D-44C0-AB32-2734CD8E1EF6}" sibTransId="{6BB68679-2087-4374-AF8A-55B8E6735E56}"/>
    <dgm:cxn modelId="{011F1E3A-FA8A-45BF-8943-17CCA909D33F}" srcId="{3AB9FCD4-D13C-4D24-8D8E-3A445AB8E0CA}" destId="{1810DE63-391B-4117-A15E-773BA99AD274}" srcOrd="0" destOrd="0" parTransId="{7058DD92-FE0F-4287-A9CE-08FC8A3422F3}" sibTransId="{EA58AEF0-292C-4045-B263-87592DF2C3EB}"/>
    <dgm:cxn modelId="{7E24CAE0-AA44-48F1-867D-8E265C94F308}" type="presOf" srcId="{1810DE63-391B-4117-A15E-773BA99AD274}" destId="{9A66391C-49DC-4A2B-A883-E3A0119AD455}" srcOrd="0" destOrd="0" presId="urn:microsoft.com/office/officeart/2008/layout/CaptionedPictures"/>
    <dgm:cxn modelId="{71392769-45CE-4FD3-A7A4-B6A44FDDD7F2}" type="presOf" srcId="{F0457033-E44A-4195-8702-0FFD67414641}" destId="{544B28FE-E465-4997-9B80-EB2DFABB968C}" srcOrd="0" destOrd="0" presId="urn:microsoft.com/office/officeart/2008/layout/CaptionedPictures"/>
    <dgm:cxn modelId="{0A3CCA9C-D2E7-4ACB-8A09-EAF0455BF9EF}" type="presOf" srcId="{B1DD12D5-CC50-4219-AB88-4AE453CE7CA6}" destId="{0E1D6659-2070-4400-A563-0F8B763A9933}" srcOrd="0" destOrd="0" presId="urn:microsoft.com/office/officeart/2008/layout/CaptionedPictures"/>
    <dgm:cxn modelId="{53BEA7EC-C689-4C3C-84E1-F2BF90059EBD}" type="presOf" srcId="{3AB9FCD4-D13C-4D24-8D8E-3A445AB8E0CA}" destId="{B3974DFD-4DFF-42D3-96F9-E1C2235B27C9}" srcOrd="0" destOrd="0" presId="urn:microsoft.com/office/officeart/2008/layout/CaptionedPictures"/>
    <dgm:cxn modelId="{52E25A27-E0EE-4A1B-B41E-E270A412EB60}" type="presParOf" srcId="{0E1D6659-2070-4400-A563-0F8B763A9933}" destId="{3F21B49E-0A8F-44B3-85AC-6D67DC649648}" srcOrd="0" destOrd="0" presId="urn:microsoft.com/office/officeart/2008/layout/CaptionedPictures"/>
    <dgm:cxn modelId="{7AF12AE6-EB37-4394-960D-7F5E43C2C253}" type="presParOf" srcId="{3F21B49E-0A8F-44B3-85AC-6D67DC649648}" destId="{F6D03145-F10E-4E01-AEFD-A6C9769D0EC5}" srcOrd="0" destOrd="0" presId="urn:microsoft.com/office/officeart/2008/layout/CaptionedPictures"/>
    <dgm:cxn modelId="{68DBBD7A-97BC-4C52-93FC-DD3B75B9FBC4}" type="presParOf" srcId="{3F21B49E-0A8F-44B3-85AC-6D67DC649648}" destId="{E679DF12-4ADA-44F5-9A05-4743F60DAFFD}" srcOrd="1" destOrd="0" presId="urn:microsoft.com/office/officeart/2008/layout/CaptionedPictures"/>
    <dgm:cxn modelId="{B50379E2-4E7D-41D0-8331-2701333E55E6}" type="presParOf" srcId="{3F21B49E-0A8F-44B3-85AC-6D67DC649648}" destId="{5D32CED0-454F-40AE-85D0-A2D347A79400}" srcOrd="2" destOrd="0" presId="urn:microsoft.com/office/officeart/2008/layout/CaptionedPictures"/>
    <dgm:cxn modelId="{81CF5120-C2E9-4D76-ACDD-2EBF40A46CD1}" type="presParOf" srcId="{5D32CED0-454F-40AE-85D0-A2D347A79400}" destId="{9A66391C-49DC-4A2B-A883-E3A0119AD455}" srcOrd="0" destOrd="0" presId="urn:microsoft.com/office/officeart/2008/layout/CaptionedPictures"/>
    <dgm:cxn modelId="{FB6328A2-05FC-4204-9696-9BA92298797E}" type="presParOf" srcId="{5D32CED0-454F-40AE-85D0-A2D347A79400}" destId="{B3974DFD-4DFF-42D3-96F9-E1C2235B27C9}" srcOrd="1" destOrd="0" presId="urn:microsoft.com/office/officeart/2008/layout/CaptionedPictures"/>
    <dgm:cxn modelId="{32DD2777-7CCA-44D7-8E0D-F64C8705D250}" type="presParOf" srcId="{0E1D6659-2070-4400-A563-0F8B763A9933}" destId="{681FDFEB-E293-419D-B77F-27BF4D0338E8}" srcOrd="1" destOrd="0" presId="urn:microsoft.com/office/officeart/2008/layout/CaptionedPictures"/>
    <dgm:cxn modelId="{381A6309-5728-4F47-929C-74933557373D}" type="presParOf" srcId="{0E1D6659-2070-4400-A563-0F8B763A9933}" destId="{7C388160-86C4-4A73-BA2C-B4DAA49748C2}" srcOrd="2" destOrd="0" presId="urn:microsoft.com/office/officeart/2008/layout/CaptionedPictures"/>
    <dgm:cxn modelId="{A0F3D390-AC2C-49A9-8176-8DCA832D40BC}" type="presParOf" srcId="{7C388160-86C4-4A73-BA2C-B4DAA49748C2}" destId="{6E095B84-E4FD-43E7-A547-520710D08C00}" srcOrd="0" destOrd="0" presId="urn:microsoft.com/office/officeart/2008/layout/CaptionedPictures"/>
    <dgm:cxn modelId="{2D56ADB9-395D-403B-B740-26A7E50D7916}" type="presParOf" srcId="{7C388160-86C4-4A73-BA2C-B4DAA49748C2}" destId="{0364B2DC-8A7F-4A0D-924A-7298ACFE7EEF}" srcOrd="1" destOrd="0" presId="urn:microsoft.com/office/officeart/2008/layout/CaptionedPictures"/>
    <dgm:cxn modelId="{55DC4A92-C771-4CDE-A7E4-016CF0F37F6D}" type="presParOf" srcId="{7C388160-86C4-4A73-BA2C-B4DAA49748C2}" destId="{31107D43-2C73-4F79-816E-7D3E8F3D2DA5}" srcOrd="2" destOrd="0" presId="urn:microsoft.com/office/officeart/2008/layout/CaptionedPictures"/>
    <dgm:cxn modelId="{E6A7FAC2-CE51-4108-AEA7-F2973B69F5C9}" type="presParOf" srcId="{31107D43-2C73-4F79-816E-7D3E8F3D2DA5}" destId="{544B28FE-E465-4997-9B80-EB2DFABB968C}" srcOrd="0" destOrd="0" presId="urn:microsoft.com/office/officeart/2008/layout/CaptionedPictures"/>
    <dgm:cxn modelId="{32A3E0E0-63B1-4A8D-BA44-CD1C2674D719}" type="presParOf" srcId="{31107D43-2C73-4F79-816E-7D3E8F3D2DA5}" destId="{C2612464-E668-4229-B1CB-5849591DCFD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8C69E-07FE-43F8-BE5E-B05457D43D6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A881F52-1301-47AA-9CF6-D8019CB7C627}">
      <dgm:prSet phldrT="[Texto]"/>
      <dgm:spPr/>
      <dgm:t>
        <a:bodyPr/>
        <a:lstStyle/>
        <a:p>
          <a:r>
            <a:rPr lang="es-ES_tradnl" dirty="0" smtClean="0"/>
            <a:t>Gestión e integración de la prevención</a:t>
          </a:r>
          <a:endParaRPr lang="es-ES_tradnl" dirty="0"/>
        </a:p>
      </dgm:t>
    </dgm:pt>
    <dgm:pt modelId="{29A37583-7B08-44E9-987C-2EB2AB39A923}" type="parTrans" cxnId="{659DBB13-7B57-4A6C-9CFC-8E07B2999F6C}">
      <dgm:prSet/>
      <dgm:spPr/>
      <dgm:t>
        <a:bodyPr/>
        <a:lstStyle/>
        <a:p>
          <a:endParaRPr lang="es-ES_tradnl"/>
        </a:p>
      </dgm:t>
    </dgm:pt>
    <dgm:pt modelId="{44BB5B8A-6B0C-4445-9DC6-0E906C863BCD}" type="sibTrans" cxnId="{659DBB13-7B57-4A6C-9CFC-8E07B2999F6C}">
      <dgm:prSet/>
      <dgm:spPr/>
      <dgm:t>
        <a:bodyPr/>
        <a:lstStyle/>
        <a:p>
          <a:endParaRPr lang="es-ES_tradnl"/>
        </a:p>
      </dgm:t>
    </dgm:pt>
    <dgm:pt modelId="{AA24BFEE-2917-42A7-B6D4-6039A5BA7AC3}">
      <dgm:prSet/>
      <dgm:spPr/>
      <dgm:t>
        <a:bodyPr/>
        <a:lstStyle/>
        <a:p>
          <a:r>
            <a:rPr lang="es-ES_tradnl" dirty="0" smtClean="0"/>
            <a:t>Disponibilidad y uso de EPI</a:t>
          </a:r>
          <a:endParaRPr lang="es-ES_tradnl" dirty="0"/>
        </a:p>
      </dgm:t>
    </dgm:pt>
    <dgm:pt modelId="{E837E46E-662D-45DC-AE46-93B1AAAE7765}" type="parTrans" cxnId="{72FB717F-9002-47F6-8049-D1C6AA0C7B47}">
      <dgm:prSet/>
      <dgm:spPr/>
      <dgm:t>
        <a:bodyPr/>
        <a:lstStyle/>
        <a:p>
          <a:endParaRPr lang="es-ES_tradnl"/>
        </a:p>
      </dgm:t>
    </dgm:pt>
    <dgm:pt modelId="{67C9D291-7238-4587-B69E-B7588CBE5CBE}" type="sibTrans" cxnId="{72FB717F-9002-47F6-8049-D1C6AA0C7B47}">
      <dgm:prSet/>
      <dgm:spPr/>
      <dgm:t>
        <a:bodyPr/>
        <a:lstStyle/>
        <a:p>
          <a:endParaRPr lang="es-ES_tradnl"/>
        </a:p>
      </dgm:t>
    </dgm:pt>
    <dgm:pt modelId="{9796F563-0280-4D94-B80B-A5925D383D26}">
      <dgm:prSet/>
      <dgm:spPr/>
      <dgm:t>
        <a:bodyPr/>
        <a:lstStyle/>
        <a:p>
          <a:r>
            <a:rPr lang="es-ES_tradnl" dirty="0" smtClean="0"/>
            <a:t>Niveles de ruido y protección</a:t>
          </a:r>
          <a:endParaRPr lang="es-ES_tradnl" dirty="0"/>
        </a:p>
      </dgm:t>
    </dgm:pt>
    <dgm:pt modelId="{1299A849-94BF-4E40-94E1-62C5175C237D}" type="parTrans" cxnId="{919E9F51-34F8-4F44-A871-F0EF29D06DCD}">
      <dgm:prSet/>
      <dgm:spPr/>
      <dgm:t>
        <a:bodyPr/>
        <a:lstStyle/>
        <a:p>
          <a:endParaRPr lang="es-ES_tradnl"/>
        </a:p>
      </dgm:t>
    </dgm:pt>
    <dgm:pt modelId="{098FE472-626B-4771-843D-8E719F6A0E77}" type="sibTrans" cxnId="{919E9F51-34F8-4F44-A871-F0EF29D06DCD}">
      <dgm:prSet/>
      <dgm:spPr/>
      <dgm:t>
        <a:bodyPr/>
        <a:lstStyle/>
        <a:p>
          <a:endParaRPr lang="es-ES_tradnl"/>
        </a:p>
      </dgm:t>
    </dgm:pt>
    <dgm:pt modelId="{6D550EA8-37A1-4E13-922D-E65195BF5D78}">
      <dgm:prSet/>
      <dgm:spPr/>
      <dgm:t>
        <a:bodyPr/>
        <a:lstStyle/>
        <a:p>
          <a:r>
            <a:rPr lang="es-ES_tradnl" dirty="0" smtClean="0"/>
            <a:t>Gestión de las emergencias</a:t>
          </a:r>
          <a:endParaRPr lang="es-ES_tradnl" dirty="0"/>
        </a:p>
      </dgm:t>
    </dgm:pt>
    <dgm:pt modelId="{33E60718-7350-451A-8E08-36710D194531}" type="parTrans" cxnId="{815D4774-9735-4C68-A82D-678C6A51337B}">
      <dgm:prSet/>
      <dgm:spPr/>
      <dgm:t>
        <a:bodyPr/>
        <a:lstStyle/>
        <a:p>
          <a:endParaRPr lang="es-ES_tradnl"/>
        </a:p>
      </dgm:t>
    </dgm:pt>
    <dgm:pt modelId="{20D9335D-D7B9-41CD-A1F5-1DD27401103C}" type="sibTrans" cxnId="{815D4774-9735-4C68-A82D-678C6A51337B}">
      <dgm:prSet/>
      <dgm:spPr/>
      <dgm:t>
        <a:bodyPr/>
        <a:lstStyle/>
        <a:p>
          <a:endParaRPr lang="es-ES_tradnl"/>
        </a:p>
      </dgm:t>
    </dgm:pt>
    <dgm:pt modelId="{EE05D40F-9FA3-4BE6-949C-F6F6C541DD54}" type="pres">
      <dgm:prSet presAssocID="{2EF8C69E-07FE-43F8-BE5E-B05457D43D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42FDFB-51AF-45C1-8E9B-83C0DAC6A549}" type="pres">
      <dgm:prSet presAssocID="{0A881F52-1301-47AA-9CF6-D8019CB7C627}" presName="composite" presStyleCnt="0"/>
      <dgm:spPr/>
    </dgm:pt>
    <dgm:pt modelId="{02683670-9440-46D2-975E-D55E58A9F2F7}" type="pres">
      <dgm:prSet presAssocID="{0A881F52-1301-47AA-9CF6-D8019CB7C627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2B4A53-302B-4EF1-B9A9-BBBB44262AA8}" type="pres">
      <dgm:prSet presAssocID="{0A881F52-1301-47AA-9CF6-D8019CB7C627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ES"/>
        </a:p>
      </dgm:t>
    </dgm:pt>
    <dgm:pt modelId="{752B0FE9-183F-4AEC-87B8-F750974CCA2C}" type="pres">
      <dgm:prSet presAssocID="{44BB5B8A-6B0C-4445-9DC6-0E906C863BCD}" presName="sibTrans" presStyleCnt="0"/>
      <dgm:spPr/>
    </dgm:pt>
    <dgm:pt modelId="{F63EDDA1-508C-4FF7-91C9-3116EECBA1C7}" type="pres">
      <dgm:prSet presAssocID="{AA24BFEE-2917-42A7-B6D4-6039A5BA7AC3}" presName="composite" presStyleCnt="0"/>
      <dgm:spPr/>
    </dgm:pt>
    <dgm:pt modelId="{EEA641AA-01AB-468A-8DD6-E4DC8A7AAD6E}" type="pres">
      <dgm:prSet presAssocID="{AA24BFEE-2917-42A7-B6D4-6039A5BA7AC3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58DAF2D-D949-4A85-802B-7D5622FFDD84}" type="pres">
      <dgm:prSet presAssocID="{AA24BFEE-2917-42A7-B6D4-6039A5BA7AC3}" presName="rect2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ES"/>
        </a:p>
      </dgm:t>
    </dgm:pt>
    <dgm:pt modelId="{57F0984C-A8B9-4E28-89D5-18B381F6C8A5}" type="pres">
      <dgm:prSet presAssocID="{67C9D291-7238-4587-B69E-B7588CBE5CBE}" presName="sibTrans" presStyleCnt="0"/>
      <dgm:spPr/>
    </dgm:pt>
    <dgm:pt modelId="{E596A533-430C-461E-8BDD-489B0589E5F7}" type="pres">
      <dgm:prSet presAssocID="{9796F563-0280-4D94-B80B-A5925D383D26}" presName="composite" presStyleCnt="0"/>
      <dgm:spPr/>
    </dgm:pt>
    <dgm:pt modelId="{E82354F3-5AAB-4D6D-9A60-D96FBAE8AB2F}" type="pres">
      <dgm:prSet presAssocID="{9796F563-0280-4D94-B80B-A5925D383D26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86854AF-A221-4051-89DE-6C69A8299636}" type="pres">
      <dgm:prSet presAssocID="{9796F563-0280-4D94-B80B-A5925D383D26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ES"/>
        </a:p>
      </dgm:t>
    </dgm:pt>
    <dgm:pt modelId="{02B48B16-87AB-4824-BBDC-C0BEFB5D986E}" type="pres">
      <dgm:prSet presAssocID="{098FE472-626B-4771-843D-8E719F6A0E77}" presName="sibTrans" presStyleCnt="0"/>
      <dgm:spPr/>
    </dgm:pt>
    <dgm:pt modelId="{784DE9E4-935B-4B89-9570-16F4060AFB90}" type="pres">
      <dgm:prSet presAssocID="{6D550EA8-37A1-4E13-922D-E65195BF5D78}" presName="composite" presStyleCnt="0"/>
      <dgm:spPr/>
    </dgm:pt>
    <dgm:pt modelId="{DC933CFE-0542-4753-851F-11B14E7B7D7C}" type="pres">
      <dgm:prSet presAssocID="{6D550EA8-37A1-4E13-922D-E65195BF5D78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721107-4555-4A4F-AD91-E018D809C3DA}" type="pres">
      <dgm:prSet presAssocID="{6D550EA8-37A1-4E13-922D-E65195BF5D78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ES"/>
        </a:p>
      </dgm:t>
    </dgm:pt>
  </dgm:ptLst>
  <dgm:cxnLst>
    <dgm:cxn modelId="{C3D36A28-703E-464C-8E2C-08D7683E8FC8}" type="presOf" srcId="{2EF8C69E-07FE-43F8-BE5E-B05457D43D68}" destId="{EE05D40F-9FA3-4BE6-949C-F6F6C541DD54}" srcOrd="0" destOrd="0" presId="urn:microsoft.com/office/officeart/2008/layout/PictureStrips"/>
    <dgm:cxn modelId="{5ABF2AB7-23A5-44DE-ABD3-63F01A67DB53}" type="presOf" srcId="{0A881F52-1301-47AA-9CF6-D8019CB7C627}" destId="{02683670-9440-46D2-975E-D55E58A9F2F7}" srcOrd="0" destOrd="0" presId="urn:microsoft.com/office/officeart/2008/layout/PictureStrips"/>
    <dgm:cxn modelId="{659DBB13-7B57-4A6C-9CFC-8E07B2999F6C}" srcId="{2EF8C69E-07FE-43F8-BE5E-B05457D43D68}" destId="{0A881F52-1301-47AA-9CF6-D8019CB7C627}" srcOrd="0" destOrd="0" parTransId="{29A37583-7B08-44E9-987C-2EB2AB39A923}" sibTransId="{44BB5B8A-6B0C-4445-9DC6-0E906C863BCD}"/>
    <dgm:cxn modelId="{562745B4-B6A1-4852-9DDC-5C6251704D0B}" type="presOf" srcId="{AA24BFEE-2917-42A7-B6D4-6039A5BA7AC3}" destId="{EEA641AA-01AB-468A-8DD6-E4DC8A7AAD6E}" srcOrd="0" destOrd="0" presId="urn:microsoft.com/office/officeart/2008/layout/PictureStrips"/>
    <dgm:cxn modelId="{919E9F51-34F8-4F44-A871-F0EF29D06DCD}" srcId="{2EF8C69E-07FE-43F8-BE5E-B05457D43D68}" destId="{9796F563-0280-4D94-B80B-A5925D383D26}" srcOrd="2" destOrd="0" parTransId="{1299A849-94BF-4E40-94E1-62C5175C237D}" sibTransId="{098FE472-626B-4771-843D-8E719F6A0E77}"/>
    <dgm:cxn modelId="{567F7829-DEF6-4BA6-90DC-66AEC224E9DB}" type="presOf" srcId="{6D550EA8-37A1-4E13-922D-E65195BF5D78}" destId="{DC933CFE-0542-4753-851F-11B14E7B7D7C}" srcOrd="0" destOrd="0" presId="urn:microsoft.com/office/officeart/2008/layout/PictureStrips"/>
    <dgm:cxn modelId="{72FB717F-9002-47F6-8049-D1C6AA0C7B47}" srcId="{2EF8C69E-07FE-43F8-BE5E-B05457D43D68}" destId="{AA24BFEE-2917-42A7-B6D4-6039A5BA7AC3}" srcOrd="1" destOrd="0" parTransId="{E837E46E-662D-45DC-AE46-93B1AAAE7765}" sibTransId="{67C9D291-7238-4587-B69E-B7588CBE5CBE}"/>
    <dgm:cxn modelId="{6BA68518-17A1-4C69-8392-023ED0721D66}" type="presOf" srcId="{9796F563-0280-4D94-B80B-A5925D383D26}" destId="{E82354F3-5AAB-4D6D-9A60-D96FBAE8AB2F}" srcOrd="0" destOrd="0" presId="urn:microsoft.com/office/officeart/2008/layout/PictureStrips"/>
    <dgm:cxn modelId="{815D4774-9735-4C68-A82D-678C6A51337B}" srcId="{2EF8C69E-07FE-43F8-BE5E-B05457D43D68}" destId="{6D550EA8-37A1-4E13-922D-E65195BF5D78}" srcOrd="3" destOrd="0" parTransId="{33E60718-7350-451A-8E08-36710D194531}" sibTransId="{20D9335D-D7B9-41CD-A1F5-1DD27401103C}"/>
    <dgm:cxn modelId="{22F312C0-70B1-4C38-848D-5B3CDBA6D44C}" type="presParOf" srcId="{EE05D40F-9FA3-4BE6-949C-F6F6C541DD54}" destId="{DB42FDFB-51AF-45C1-8E9B-83C0DAC6A549}" srcOrd="0" destOrd="0" presId="urn:microsoft.com/office/officeart/2008/layout/PictureStrips"/>
    <dgm:cxn modelId="{546D26BB-EE1E-4181-B33C-CD0215BBCF1A}" type="presParOf" srcId="{DB42FDFB-51AF-45C1-8E9B-83C0DAC6A549}" destId="{02683670-9440-46D2-975E-D55E58A9F2F7}" srcOrd="0" destOrd="0" presId="urn:microsoft.com/office/officeart/2008/layout/PictureStrips"/>
    <dgm:cxn modelId="{B9B95E06-2EB5-486D-8D32-790089405711}" type="presParOf" srcId="{DB42FDFB-51AF-45C1-8E9B-83C0DAC6A549}" destId="{002B4A53-302B-4EF1-B9A9-BBBB44262AA8}" srcOrd="1" destOrd="0" presId="urn:microsoft.com/office/officeart/2008/layout/PictureStrips"/>
    <dgm:cxn modelId="{087F02F2-3DEF-4327-AEEB-C73A94FBF334}" type="presParOf" srcId="{EE05D40F-9FA3-4BE6-949C-F6F6C541DD54}" destId="{752B0FE9-183F-4AEC-87B8-F750974CCA2C}" srcOrd="1" destOrd="0" presId="urn:microsoft.com/office/officeart/2008/layout/PictureStrips"/>
    <dgm:cxn modelId="{C707325D-E1C1-4375-A9E0-1DC2F40FBDC8}" type="presParOf" srcId="{EE05D40F-9FA3-4BE6-949C-F6F6C541DD54}" destId="{F63EDDA1-508C-4FF7-91C9-3116EECBA1C7}" srcOrd="2" destOrd="0" presId="urn:microsoft.com/office/officeart/2008/layout/PictureStrips"/>
    <dgm:cxn modelId="{189D97C6-69E1-4981-8A48-B212A8EF63C6}" type="presParOf" srcId="{F63EDDA1-508C-4FF7-91C9-3116EECBA1C7}" destId="{EEA641AA-01AB-468A-8DD6-E4DC8A7AAD6E}" srcOrd="0" destOrd="0" presId="urn:microsoft.com/office/officeart/2008/layout/PictureStrips"/>
    <dgm:cxn modelId="{1FA58CE3-9D6A-40DC-950D-A8672E48ABAE}" type="presParOf" srcId="{F63EDDA1-508C-4FF7-91C9-3116EECBA1C7}" destId="{958DAF2D-D949-4A85-802B-7D5622FFDD84}" srcOrd="1" destOrd="0" presId="urn:microsoft.com/office/officeart/2008/layout/PictureStrips"/>
    <dgm:cxn modelId="{3B9762CF-5049-47C4-9265-CCA24AC81536}" type="presParOf" srcId="{EE05D40F-9FA3-4BE6-949C-F6F6C541DD54}" destId="{57F0984C-A8B9-4E28-89D5-18B381F6C8A5}" srcOrd="3" destOrd="0" presId="urn:microsoft.com/office/officeart/2008/layout/PictureStrips"/>
    <dgm:cxn modelId="{31162A2A-D3F1-4E4B-98F3-D3D99185342F}" type="presParOf" srcId="{EE05D40F-9FA3-4BE6-949C-F6F6C541DD54}" destId="{E596A533-430C-461E-8BDD-489B0589E5F7}" srcOrd="4" destOrd="0" presId="urn:microsoft.com/office/officeart/2008/layout/PictureStrips"/>
    <dgm:cxn modelId="{10C303A3-FCC4-4A3F-AC4C-5EBFAE7E32DA}" type="presParOf" srcId="{E596A533-430C-461E-8BDD-489B0589E5F7}" destId="{E82354F3-5AAB-4D6D-9A60-D96FBAE8AB2F}" srcOrd="0" destOrd="0" presId="urn:microsoft.com/office/officeart/2008/layout/PictureStrips"/>
    <dgm:cxn modelId="{7BB734AF-3CEB-46FA-9E55-8A3C82AAFDE6}" type="presParOf" srcId="{E596A533-430C-461E-8BDD-489B0589E5F7}" destId="{386854AF-A221-4051-89DE-6C69A8299636}" srcOrd="1" destOrd="0" presId="urn:microsoft.com/office/officeart/2008/layout/PictureStrips"/>
    <dgm:cxn modelId="{B1EB0659-E5F4-4FA6-847E-1DEC34638EA7}" type="presParOf" srcId="{EE05D40F-9FA3-4BE6-949C-F6F6C541DD54}" destId="{02B48B16-87AB-4824-BBDC-C0BEFB5D986E}" srcOrd="5" destOrd="0" presId="urn:microsoft.com/office/officeart/2008/layout/PictureStrips"/>
    <dgm:cxn modelId="{29592D76-CF05-493C-9CF9-A35B01357377}" type="presParOf" srcId="{EE05D40F-9FA3-4BE6-949C-F6F6C541DD54}" destId="{784DE9E4-935B-4B89-9570-16F4060AFB90}" srcOrd="6" destOrd="0" presId="urn:microsoft.com/office/officeart/2008/layout/PictureStrips"/>
    <dgm:cxn modelId="{322109AC-A869-45AA-8954-447F2376D8A5}" type="presParOf" srcId="{784DE9E4-935B-4B89-9570-16F4060AFB90}" destId="{DC933CFE-0542-4753-851F-11B14E7B7D7C}" srcOrd="0" destOrd="0" presId="urn:microsoft.com/office/officeart/2008/layout/PictureStrips"/>
    <dgm:cxn modelId="{4C852D06-E3DA-4992-8A93-864405BE7821}" type="presParOf" srcId="{784DE9E4-935B-4B89-9570-16F4060AFB90}" destId="{13721107-4555-4A4F-AD91-E018D809C3D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03145-F10E-4E01-AEFD-A6C9769D0EC5}">
      <dsp:nvSpPr>
        <dsp:cNvPr id="0" name=""/>
        <dsp:cNvSpPr/>
      </dsp:nvSpPr>
      <dsp:spPr>
        <a:xfrm>
          <a:off x="2779" y="502158"/>
          <a:ext cx="3897184" cy="45849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9DF12-4ADA-44F5-9A05-4743F60DAFFD}">
      <dsp:nvSpPr>
        <dsp:cNvPr id="0" name=""/>
        <dsp:cNvSpPr/>
      </dsp:nvSpPr>
      <dsp:spPr>
        <a:xfrm>
          <a:off x="197638" y="685555"/>
          <a:ext cx="3507466" cy="29802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6391C-49DC-4A2B-A883-E3A0119AD455}">
      <dsp:nvSpPr>
        <dsp:cNvPr id="0" name=""/>
        <dsp:cNvSpPr/>
      </dsp:nvSpPr>
      <dsp:spPr>
        <a:xfrm>
          <a:off x="197638" y="4124284"/>
          <a:ext cx="3507466" cy="779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La faena</a:t>
          </a:r>
          <a:endParaRPr lang="es-ES" sz="3600" b="1" kern="1200" dirty="0"/>
        </a:p>
      </dsp:txBody>
      <dsp:txXfrm>
        <a:off x="197638" y="4124284"/>
        <a:ext cx="3507466" cy="779400"/>
      </dsp:txXfrm>
    </dsp:sp>
    <dsp:sp modelId="{B3974DFD-4DFF-42D3-96F9-E1C2235B27C9}">
      <dsp:nvSpPr>
        <dsp:cNvPr id="0" name=""/>
        <dsp:cNvSpPr/>
      </dsp:nvSpPr>
      <dsp:spPr>
        <a:xfrm>
          <a:off x="197638" y="3665755"/>
          <a:ext cx="3507466" cy="458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197638" y="3665755"/>
        <a:ext cx="3507466" cy="458529"/>
      </dsp:txXfrm>
    </dsp:sp>
    <dsp:sp modelId="{6E095B84-E4FD-43E7-A547-520710D08C00}">
      <dsp:nvSpPr>
        <dsp:cNvPr id="0" name=""/>
        <dsp:cNvSpPr/>
      </dsp:nvSpPr>
      <dsp:spPr>
        <a:xfrm>
          <a:off x="4596979" y="502158"/>
          <a:ext cx="3897184" cy="45849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4B2DC-8A7F-4A0D-924A-7298ACFE7EEF}">
      <dsp:nvSpPr>
        <dsp:cNvPr id="0" name=""/>
        <dsp:cNvSpPr/>
      </dsp:nvSpPr>
      <dsp:spPr>
        <a:xfrm>
          <a:off x="4791838" y="685555"/>
          <a:ext cx="3507466" cy="29802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B28FE-E465-4997-9B80-EB2DFABB968C}">
      <dsp:nvSpPr>
        <dsp:cNvPr id="0" name=""/>
        <dsp:cNvSpPr/>
      </dsp:nvSpPr>
      <dsp:spPr>
        <a:xfrm>
          <a:off x="4791838" y="4124284"/>
          <a:ext cx="3507466" cy="779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El buque</a:t>
          </a:r>
          <a:endParaRPr lang="es-ES" sz="3600" b="1" kern="1200" dirty="0"/>
        </a:p>
      </dsp:txBody>
      <dsp:txXfrm>
        <a:off x="4791838" y="4124284"/>
        <a:ext cx="3507466" cy="779400"/>
      </dsp:txXfrm>
    </dsp:sp>
    <dsp:sp modelId="{C2612464-E668-4229-B1CB-5849591DCFD7}">
      <dsp:nvSpPr>
        <dsp:cNvPr id="0" name=""/>
        <dsp:cNvSpPr/>
      </dsp:nvSpPr>
      <dsp:spPr>
        <a:xfrm>
          <a:off x="4791838" y="3665755"/>
          <a:ext cx="3507466" cy="458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4791838" y="3665755"/>
        <a:ext cx="3507466" cy="458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0.30761</cdr:x>
      <cdr:y>0.81536</cdr:y>
    </cdr:from>
    <cdr:to>
      <cdr:x>0.4526</cdr:x>
      <cdr:y>0.88203</cdr:y>
    </cdr:to>
    <cdr:sp macro="" textlink="">
      <cdr:nvSpPr>
        <cdr:cNvPr id="2" name="12 Rectángulo"/>
        <cdr:cNvSpPr/>
      </cdr:nvSpPr>
      <cdr:spPr>
        <a:xfrm xmlns:a="http://schemas.openxmlformats.org/drawingml/2006/main">
          <a:off x="2746648" y="4403452"/>
          <a:ext cx="1294656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>
            <a:noFill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9866-BD27-4FCA-88BE-5A674E3FD1DA}" type="datetimeFigureOut">
              <a:rPr lang="es-ES" smtClean="0"/>
              <a:t>19/05/2014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BFB1C-124A-4A50-A83E-0E56AC16B2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278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370F-4BBC-4852-951C-828F61E60147}" type="datetimeFigureOut">
              <a:rPr lang="es-ES" smtClean="0"/>
              <a:t>19/05/2014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8A417-8E98-40CD-9275-9E4E79AC0EE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024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8A417-8E98-40CD-9275-9E4E79AC0EEF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233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876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51481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609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382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338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18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963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316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688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838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86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407150"/>
            <a:ext cx="53285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00392" y="6407150"/>
            <a:ext cx="73042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0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35448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634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463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776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193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190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355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576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026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634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35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6166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5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0756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616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5108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616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4569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6264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616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50809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616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55787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675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68189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73739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156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79241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4879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1086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66415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4001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8181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05847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47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4797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6166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6166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522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2133600" cy="365125"/>
          </a:xfrm>
        </p:spPr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87824" y="6381328"/>
            <a:ext cx="3600400" cy="365125"/>
          </a:xfrm>
        </p:spPr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24328" y="6381328"/>
            <a:ext cx="1162472" cy="365125"/>
          </a:xfrm>
        </p:spPr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6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722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2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4F231-F9FD-4CBE-8F46-845CB29919F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1090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17" r:id="rId25"/>
    <p:sldLayoutId id="2147483818" r:id="rId26"/>
    <p:sldLayoutId id="2147483819" r:id="rId27"/>
    <p:sldLayoutId id="2147483820" r:id="rId28"/>
    <p:sldLayoutId id="2147483821" r:id="rId29"/>
    <p:sldLayoutId id="2147483822" r:id="rId30"/>
    <p:sldLayoutId id="2147483823" r:id="rId31"/>
    <p:sldLayoutId id="2147483824" r:id="rId32"/>
    <p:sldLayoutId id="2147483825" r:id="rId33"/>
    <p:sldLayoutId id="2147483826" r:id="rId34"/>
    <p:sldLayoutId id="2147483827" r:id="rId35"/>
    <p:sldLayoutId id="2147483828" r:id="rId36"/>
    <p:sldLayoutId id="2147483829" r:id="rId37"/>
    <p:sldLayoutId id="2147484017" r:id="rId38"/>
    <p:sldLayoutId id="2147484018" r:id="rId39"/>
    <p:sldLayoutId id="2147484019" r:id="rId40"/>
    <p:sldLayoutId id="2147484020" r:id="rId41"/>
    <p:sldLayoutId id="2147484021" r:id="rId42"/>
    <p:sldLayoutId id="2147484022" r:id="rId43"/>
    <p:sldLayoutId id="2147484023" r:id="rId44"/>
    <p:sldLayoutId id="2147484024" r:id="rId45"/>
    <p:sldLayoutId id="2147484025" r:id="rId46"/>
    <p:sldLayoutId id="2147484026" r:id="rId47"/>
    <p:sldLayoutId id="2147484027" r:id="rId48"/>
    <p:sldLayoutId id="2147484028" r:id="rId49"/>
    <p:sldLayoutId id="2147484029" r:id="rId50"/>
    <p:sldLayoutId id="2147484042" r:id="rId51"/>
    <p:sldLayoutId id="2147484043" r:id="rId52"/>
    <p:sldLayoutId id="2147484044" r:id="rId53"/>
    <p:sldLayoutId id="2147484045" r:id="rId54"/>
    <p:sldLayoutId id="2147484046" r:id="rId55"/>
    <p:sldLayoutId id="2147484047" r:id="rId56"/>
    <p:sldLayoutId id="2147484048" r:id="rId57"/>
    <p:sldLayoutId id="2147484049" r:id="rId58"/>
    <p:sldLayoutId id="2147484050" r:id="rId59"/>
    <p:sldLayoutId id="2147484051" r:id="rId60"/>
    <p:sldLayoutId id="2147484052" r:id="rId61"/>
    <p:sldLayoutId id="2147484053" r:id="rId62"/>
    <p:sldLayoutId id="2147484054" r:id="rId63"/>
    <p:sldLayoutId id="2147484067" r:id="rId64"/>
    <p:sldLayoutId id="2147484068" r:id="rId65"/>
    <p:sldLayoutId id="2147484069" r:id="rId66"/>
    <p:sldLayoutId id="2147484070" r:id="rId67"/>
    <p:sldLayoutId id="2147484071" r:id="rId68"/>
    <p:sldLayoutId id="2147484072" r:id="rId69"/>
    <p:sldLayoutId id="2147484073" r:id="rId70"/>
    <p:sldLayoutId id="2147484074" r:id="rId71"/>
    <p:sldLayoutId id="2147484075" r:id="rId72"/>
    <p:sldLayoutId id="2147484076" r:id="rId73"/>
    <p:sldLayoutId id="2147484077" r:id="rId74"/>
    <p:sldLayoutId id="2147484078" r:id="rId75"/>
    <p:sldLayoutId id="2147484079" r:id="rId76"/>
    <p:sldLayoutId id="2147484434" r:id="rId77"/>
    <p:sldLayoutId id="2147484435" r:id="rId7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22/05/2014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15C64-11DB-4436-BC1E-2450EBD350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8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29" r:id="rId12"/>
    <p:sldLayoutId id="2147484168" r:id="rId13"/>
    <p:sldLayoutId id="2147484436" r:id="rId14"/>
    <p:sldLayoutId id="2147484437" r:id="rId15"/>
    <p:sldLayoutId id="2147484465" r:id="rId16"/>
    <p:sldLayoutId id="2147484466" r:id="rId17"/>
    <p:sldLayoutId id="2147484467" r:id="rId1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80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Presentación Portal Sector Marítimo Pesquero. Sevilla, 27 de mayo de 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9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7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../Documentaci&#243;n/Videos/Ruido%20en%20Draga%20Hidraulica.wmv" TargetMode="Externa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26.jpeg"/><Relationship Id="rId4" Type="http://schemas.openxmlformats.org/officeDocument/2006/relationships/hyperlink" Target="../Documentaci&#243;n/Videos/Ruido%20Operador%20Maquinilla%20Arrastre.wmv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../Documentaci&#243;n/Videos/Emergencias_Familiarizaci&#243;n%20con%20balsa%20salvavidas%20(familiarizaci&#243;n).MOD" TargetMode="External"/><Relationship Id="rId3" Type="http://schemas.openxmlformats.org/officeDocument/2006/relationships/hyperlink" Target="../Documentaci&#243;n/Videos/Emergencias_Incendios_extintores.wmv" TargetMode="External"/><Relationship Id="rId7" Type="http://schemas.openxmlformats.org/officeDocument/2006/relationships/hyperlink" Target="../Documentaci&#243;n/Videos/Emergencias_Reuni&#243;n%20SOS.MOD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35.png"/><Relationship Id="rId5" Type="http://schemas.openxmlformats.org/officeDocument/2006/relationships/hyperlink" Target="../Documentaci&#243;n/Videos/Emergencias_Activaci&#243;n%20de%20CO2%20en%20m&#225;quinas.wmv" TargetMode="External"/><Relationship Id="rId4" Type="http://schemas.openxmlformats.org/officeDocument/2006/relationships/hyperlink" Target="../Documentaci&#243;n/Videos/Emergencias_Incendios_mangueras.wmv" TargetMode="External"/><Relationship Id="rId9" Type="http://schemas.openxmlformats.org/officeDocument/2006/relationships/hyperlink" Target="../Documentaci&#243;n/Videos/Emergencias_Pirotecnia.MOD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hyperlink" Target="../Documentaci&#243;n/Videos/EFI%20Arrastre.avi" TargetMode="External"/><Relationship Id="rId7" Type="http://schemas.openxmlformats.org/officeDocument/2006/relationships/hyperlink" Target="../Documentaci&#243;n/Videos/Quimicos_conservantes.MOV" TargetMode="External"/><Relationship Id="rId12" Type="http://schemas.openxmlformats.org/officeDocument/2006/relationships/image" Target="../media/image43.jpeg"/><Relationship Id="rId2" Type="http://schemas.openxmlformats.org/officeDocument/2006/relationships/image" Target="../media/image38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39.jpeg"/><Relationship Id="rId11" Type="http://schemas.openxmlformats.org/officeDocument/2006/relationships/image" Target="../media/image42.jpeg"/><Relationship Id="rId5" Type="http://schemas.openxmlformats.org/officeDocument/2006/relationships/hyperlink" Target="../Documentaci&#243;n/Videos/Soldando%20sin%20protecci&#243;n%20ocular%20y%20otros%20riesgos.AVI" TargetMode="External"/><Relationship Id="rId15" Type="http://schemas.openxmlformats.org/officeDocument/2006/relationships/image" Target="../media/image45.jpeg"/><Relationship Id="rId10" Type="http://schemas.openxmlformats.org/officeDocument/2006/relationships/image" Target="../media/image41.jpeg"/><Relationship Id="rId4" Type="http://schemas.openxmlformats.org/officeDocument/2006/relationships/image" Target="../media/image37.png"/><Relationship Id="rId9" Type="http://schemas.openxmlformats.org/officeDocument/2006/relationships/hyperlink" Target="../Documentaci&#243;n/Videos/Capturas_Clasificaci&#243;n_Suelo_Arrastrando.MOV" TargetMode="External"/><Relationship Id="rId14" Type="http://schemas.openxmlformats.org/officeDocument/2006/relationships/hyperlink" Target="../Documentaci&#243;n/Videos/EFI%20Cerco.MOV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07704" y="3429000"/>
            <a:ext cx="29931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prstClr val="white"/>
                </a:solidFill>
                <a:cs typeface="Arial" panose="020B0604020202020204" pitchFamily="34" charset="0"/>
              </a:rPr>
              <a:t>Francisco J. Moreno Reyes</a:t>
            </a:r>
          </a:p>
          <a:p>
            <a:pPr algn="ctr"/>
            <a:endParaRPr lang="es-ES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/>
            <a:r>
              <a:rPr lang="es-ES" dirty="0" smtClean="0">
                <a:solidFill>
                  <a:prstClr val="white"/>
                </a:solidFill>
                <a:cs typeface="Arial" panose="020B0604020202020204" pitchFamily="34" charset="0"/>
              </a:rPr>
              <a:t>María Gómez-Cano Alfaro</a:t>
            </a:r>
            <a:endParaRPr lang="es-ES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/>
            <a:endParaRPr lang="es-ES" sz="160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5980" y="753370"/>
            <a:ext cx="8144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PROPUESTAS REGLAMENTO FEMP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64380"/>
            <a:ext cx="3312368" cy="435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39552" y="220486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INSHT</a:t>
            </a:r>
          </a:p>
        </p:txBody>
      </p:sp>
    </p:spTree>
    <p:extLst>
      <p:ext uri="{BB962C8B-B14F-4D97-AF65-F5344CB8AC3E}">
        <p14:creationId xmlns:p14="http://schemas.microsoft.com/office/powerpoint/2010/main" val="20907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2204864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 DE ACCIDENTES</a:t>
            </a:r>
            <a:endParaRPr lang="es-ES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Caracterización del accidente</a:t>
            </a:r>
            <a:endParaRPr lang="es-ES_tradnl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501478689"/>
              </p:ext>
            </p:extLst>
          </p:nvPr>
        </p:nvGraphicFramePr>
        <p:xfrm>
          <a:off x="251520" y="1052736"/>
          <a:ext cx="849694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212" y="954644"/>
            <a:ext cx="727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doble origen del accidente laboral en la pesca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357321745"/>
              </p:ext>
            </p:extLst>
          </p:nvPr>
        </p:nvGraphicFramePr>
        <p:xfrm>
          <a:off x="395536" y="980728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852445"/>
              </p:ext>
            </p:extLst>
          </p:nvPr>
        </p:nvGraphicFramePr>
        <p:xfrm>
          <a:off x="25152" y="913904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41960"/>
            <a:ext cx="2051039" cy="95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65460" y="2892600"/>
            <a:ext cx="2730476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373288" y="1908700"/>
            <a:ext cx="647676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7626" y="3861048"/>
            <a:ext cx="3943338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14722" y="4822552"/>
            <a:ext cx="3439282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4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Caracterización del accidente</a:t>
            </a:r>
            <a:endParaRPr lang="es-ES_tradnl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234713"/>
              </p:ext>
            </p:extLst>
          </p:nvPr>
        </p:nvGraphicFramePr>
        <p:xfrm>
          <a:off x="971600" y="1531431"/>
          <a:ext cx="76328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1212" y="954644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Accidentes muy graves 2008-2013 (CIAIM)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9410" y="5902672"/>
            <a:ext cx="6477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Informes de investigación de accidentes CIAIM  2008-2013 (Ministerio de Fomento)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Caracterización accidentes</a:t>
            </a:r>
            <a:endParaRPr lang="es-ES_tradnl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3608" y="2348880"/>
            <a:ext cx="5400600" cy="43204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1340768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 AT OPERACIONALES MORTALES </a:t>
            </a:r>
          </a:p>
          <a:p>
            <a:pPr algn="ctr"/>
            <a:r>
              <a:rPr lang="es-ES" sz="7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2008-2013</a:t>
            </a:r>
            <a:endParaRPr lang="es-ES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1212" y="954644"/>
            <a:ext cx="548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Accidentes por modalidad pesquera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04521" y="5737572"/>
            <a:ext cx="6477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Informes de investigación de accidentes CIAIM  2008-2013 (Ministerio de Fomento)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Accidentes operacionales mortales</a:t>
            </a:r>
          </a:p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2008-2013</a:t>
            </a:r>
            <a:endParaRPr lang="es-ES_tradnl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625142"/>
              </p:ext>
            </p:extLst>
          </p:nvPr>
        </p:nvGraphicFramePr>
        <p:xfrm>
          <a:off x="1366771" y="1556793"/>
          <a:ext cx="65527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Accidentes operacionales mortales</a:t>
            </a:r>
          </a:p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2008-2013</a:t>
            </a:r>
            <a:endParaRPr lang="es-ES_tradnl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212" y="954644"/>
            <a:ext cx="481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Formas según 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eslora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del buque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3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369787"/>
              </p:ext>
            </p:extLst>
          </p:nvPr>
        </p:nvGraphicFramePr>
        <p:xfrm>
          <a:off x="114101" y="1457609"/>
          <a:ext cx="88569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1525241" y="5761344"/>
            <a:ext cx="6034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Informes de investigación de accidentes operacionales CIAIM 2008-2013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-61912" y="954644"/>
            <a:ext cx="931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Formas según 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pesquera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77952" y="5882687"/>
            <a:ext cx="6034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Informes de investigación de accidentes operacionales CIAIM 2008-2013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2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680652"/>
              </p:ext>
            </p:extLst>
          </p:nvPr>
        </p:nvGraphicFramePr>
        <p:xfrm>
          <a:off x="154112" y="1467109"/>
          <a:ext cx="8856983" cy="434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Accidentes operacionales mortales</a:t>
            </a:r>
          </a:p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2008-2013</a:t>
            </a:r>
            <a:endParaRPr lang="es-ES_tradnl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2104" y="954644"/>
            <a:ext cx="866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actividad pesquera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54648" y="5882687"/>
            <a:ext cx="6034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Informes de investigación de accidentes operacionales CIAIM 2008-2013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286148"/>
              </p:ext>
            </p:extLst>
          </p:nvPr>
        </p:nvGraphicFramePr>
        <p:xfrm>
          <a:off x="611560" y="1484785"/>
          <a:ext cx="7920880" cy="439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Accidentes operacionales mortales</a:t>
            </a:r>
          </a:p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2008-2013</a:t>
            </a:r>
            <a:endParaRPr lang="es-ES_tradnl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2104" y="954644"/>
            <a:ext cx="866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Caídas al mar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54648" y="5882687"/>
            <a:ext cx="6034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Informes de investigación de accidentes operacionales CIAIM 2008-2013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440631"/>
              </p:ext>
            </p:extLst>
          </p:nvPr>
        </p:nvGraphicFramePr>
        <p:xfrm>
          <a:off x="215516" y="1416309"/>
          <a:ext cx="8748972" cy="439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Accidentes operacionales mortales</a:t>
            </a:r>
          </a:p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2008-2013</a:t>
            </a:r>
            <a:endParaRPr lang="es-ES_tradnl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>
          <a:xfrm>
            <a:off x="3563888" y="-27384"/>
            <a:ext cx="55801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Contenido de la presentación</a:t>
            </a:r>
            <a:endParaRPr lang="es-ES_tradnl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451632"/>
            <a:ext cx="8225329" cy="4208844"/>
          </a:xfrm>
          <a:prstGeom prst="rect">
            <a:avLst/>
          </a:prstGeom>
          <a:ln cap="rnd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Estadísticas de AT y EEPP 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Caracterización de los accidentes de trabajo en pesca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Accidentes operacionales mortales 2008-2013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4. Estudios INSHT-DGMM seguridad y salud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5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5. Reglamento FEMP. Propuestas INSHT Art. 33</a:t>
            </a:r>
            <a:endParaRPr lang="es-E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Golpes por rotura de elementos en tensión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18644" y="5882687"/>
            <a:ext cx="6034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Informes de investigación de accidentes operacionales CIAIM 2008-2013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93348"/>
              </p:ext>
            </p:extLst>
          </p:nvPr>
        </p:nvGraphicFramePr>
        <p:xfrm>
          <a:off x="323528" y="1416309"/>
          <a:ext cx="8352928" cy="4388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Accidentes operacionales mortales</a:t>
            </a:r>
          </a:p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2008-2013</a:t>
            </a:r>
            <a:endParaRPr lang="es-ES_tradnl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5496" y="9673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Atrapamiento entre partes móviles de maquinaria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18644" y="5882687"/>
            <a:ext cx="6034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Informes de investigación de accidentes operacionales CIAIM 2008-2013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867432"/>
              </p:ext>
            </p:extLst>
          </p:nvPr>
        </p:nvGraphicFramePr>
        <p:xfrm>
          <a:off x="683568" y="1448318"/>
          <a:ext cx="8064896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2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992977"/>
              </p:ext>
            </p:extLst>
          </p:nvPr>
        </p:nvGraphicFramePr>
        <p:xfrm>
          <a:off x="644376" y="3342208"/>
          <a:ext cx="8041332" cy="97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15640" y="2863527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trabajo defectuoso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5640" y="4456186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Caída en cubierta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2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299372"/>
              </p:ext>
            </p:extLst>
          </p:nvPr>
        </p:nvGraphicFramePr>
        <p:xfrm>
          <a:off x="616172" y="4926110"/>
          <a:ext cx="8085684" cy="90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Accidentes operacionales mortales</a:t>
            </a:r>
          </a:p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2008-2013</a:t>
            </a:r>
            <a:endParaRPr lang="es-ES_tradnl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3094224" y="5605687"/>
            <a:ext cx="2981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Estudio elaborado por INSHT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496" y="954644"/>
            <a:ext cx="90988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de accidentes según número de causas</a:t>
            </a:r>
          </a:p>
        </p:txBody>
      </p:sp>
      <p:graphicFrame>
        <p:nvGraphicFramePr>
          <p:cNvPr id="16" name="3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706895"/>
              </p:ext>
            </p:extLst>
          </p:nvPr>
        </p:nvGraphicFramePr>
        <p:xfrm>
          <a:off x="264418" y="1628800"/>
          <a:ext cx="86409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Accidentes operacionales mortales</a:t>
            </a:r>
          </a:p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2008-2013</a:t>
            </a:r>
            <a:endParaRPr lang="es-ES_tradnl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3120244" y="5863844"/>
            <a:ext cx="2981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Estudio elaborado por INSHT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 porcentual de bloques de causas</a:t>
            </a:r>
          </a:p>
        </p:txBody>
      </p:sp>
      <p:graphicFrame>
        <p:nvGraphicFramePr>
          <p:cNvPr id="7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03163"/>
              </p:ext>
            </p:extLst>
          </p:nvPr>
        </p:nvGraphicFramePr>
        <p:xfrm>
          <a:off x="408434" y="1556793"/>
          <a:ext cx="8268022" cy="426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4411990" y="2564904"/>
            <a:ext cx="3192730" cy="43204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Accidentes operacionales mortales</a:t>
            </a:r>
          </a:p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2008-2013</a:t>
            </a:r>
            <a:endParaRPr lang="es-ES_tradnl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 de causas más frecuentes</a:t>
            </a:r>
          </a:p>
        </p:txBody>
      </p:sp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92686"/>
              </p:ext>
            </p:extLst>
          </p:nvPr>
        </p:nvGraphicFramePr>
        <p:xfrm>
          <a:off x="144412" y="1358900"/>
          <a:ext cx="8847188" cy="479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Accidentes operacionales mortales</a:t>
            </a:r>
          </a:p>
          <a:p>
            <a:r>
              <a:rPr lang="es-ES_tradnl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2008-2013</a:t>
            </a:r>
            <a:endParaRPr lang="es-ES_tradnl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1974319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</a:p>
          <a:p>
            <a:pPr algn="ctr"/>
            <a:r>
              <a:rPr lang="es-ES" sz="7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INSHT-DGMM</a:t>
            </a:r>
            <a:endParaRPr lang="es-ES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equipos de trabajo: maquinillas (RD 1215/97)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1586"/>
            <a:ext cx="2880320" cy="407769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87896" y="1311151"/>
            <a:ext cx="894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 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26504" y="5839172"/>
            <a:ext cx="276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Cuestionario de evaluación</a:t>
            </a:r>
            <a:endParaRPr lang="es-ES_tradn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862163"/>
              </p:ext>
            </p:extLst>
          </p:nvPr>
        </p:nvGraphicFramePr>
        <p:xfrm>
          <a:off x="3495538" y="1941404"/>
          <a:ext cx="5352888" cy="39358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6672"/>
                <a:gridCol w="1015936"/>
                <a:gridCol w="2520280"/>
              </a:tblGrid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Zona marítima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Muestras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Capitanías Marítimas</a:t>
                      </a:r>
                      <a:endParaRPr lang="es-ES" sz="1600" dirty="0"/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Cantábrico</a:t>
                      </a:r>
                      <a:r>
                        <a:rPr lang="es-ES" sz="1600" baseline="0" dirty="0" smtClean="0"/>
                        <a:t> - Galicia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29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kern="1200" baseline="0" dirty="0" smtClean="0"/>
                        <a:t>Ferrol (6), A Coruña (6), </a:t>
                      </a:r>
                      <a:r>
                        <a:rPr lang="es-ES" sz="1600" u="none" strike="noStrike" kern="1200" baseline="0" dirty="0" err="1" smtClean="0"/>
                        <a:t>Vilagarcía</a:t>
                      </a:r>
                      <a:r>
                        <a:rPr lang="es-ES" sz="1600" u="none" strike="noStrike" kern="1200" baseline="0" dirty="0" smtClean="0"/>
                        <a:t> (6), Vigo (6), Avilés (5) 	</a:t>
                      </a:r>
                      <a:endParaRPr lang="es-ES" sz="1600" dirty="0"/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kern="1200" baseline="0" dirty="0" smtClean="0"/>
                        <a:t>Mediterráneo </a:t>
                      </a:r>
                      <a:endParaRPr lang="es-ES" sz="16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42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kern="1200" baseline="0" dirty="0" smtClean="0"/>
                        <a:t>Málaga (4), Motril (4), Almería (4), Cartagena (4), Alicante (4), Valencia (2), Castellón (4), Tarragona (4), Barcelona (4), Palamós (4), Palma de Mallorca (4) </a:t>
                      </a:r>
                      <a:endParaRPr lang="es-ES" sz="1600" dirty="0"/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Golfo de Cádiz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19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kern="1200" baseline="0" dirty="0" smtClean="0"/>
                        <a:t>Huelva (6), Algeciras (5), Cádiz (4), Sanlúcar (4)</a:t>
                      </a:r>
                      <a:endParaRPr lang="es-ES" sz="1600" dirty="0"/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Canarias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10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u="none" strike="noStrike" kern="1200" baseline="0" dirty="0" smtClean="0"/>
                        <a:t>Tenerife (7), Las Palmas (3) </a:t>
                      </a:r>
                      <a:endParaRPr lang="es-E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equipos de trabajo: maquinillas (RD 1215/97)</a:t>
            </a: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323528" y="1438147"/>
            <a:ext cx="877381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Resultados: Bajos niveles de adecuación en algunos aspectos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79% de armadores no documenta resultados de comprobaciones de seguridad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16% de armadores: mis trabajadores no recibieron formación / información adecuada sobre riesgos específicos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64% de la información sobre riesgos es verbal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77% de casos no hay información preventiva del fabricante del equipo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44% manipulación involuntaria de órganos de accionamiento podría ocasionar riesgos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31% los órganos de accionamiento no estaban claramente identificados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21% no disponía de parada de emergencia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61% sin resguardos o dispositivos de protección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87% no existía señalización de seguridad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s-ES_tradnl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_tradnl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equipos de trabajo: maquinillas 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(RD 1215/97)</a:t>
            </a: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48" name="2047 Grupo"/>
          <p:cNvGrpSpPr/>
          <p:nvPr/>
        </p:nvGrpSpPr>
        <p:grpSpPr>
          <a:xfrm>
            <a:off x="505644" y="1772816"/>
            <a:ext cx="4992555" cy="4113997"/>
            <a:chOff x="505644" y="1700559"/>
            <a:chExt cx="4992555" cy="4113997"/>
          </a:xfrm>
        </p:grpSpPr>
        <p:pic>
          <p:nvPicPr>
            <p:cNvPr id="33" name="32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44" y="1700559"/>
              <a:ext cx="4992555" cy="37444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24 CuadroTexto"/>
            <p:cNvSpPr txBox="1"/>
            <p:nvPr/>
          </p:nvSpPr>
          <p:spPr>
            <a:xfrm>
              <a:off x="1140161" y="5445224"/>
              <a:ext cx="3723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Órganos de accionamiento maquinilla</a:t>
              </a:r>
              <a:endParaRPr lang="es-ES" dirty="0"/>
            </a:p>
          </p:txBody>
        </p:sp>
      </p:grpSp>
      <p:grpSp>
        <p:nvGrpSpPr>
          <p:cNvPr id="2049" name="2048 Grupo"/>
          <p:cNvGrpSpPr/>
          <p:nvPr/>
        </p:nvGrpSpPr>
        <p:grpSpPr>
          <a:xfrm>
            <a:off x="5642290" y="1773064"/>
            <a:ext cx="2962158" cy="4124405"/>
            <a:chOff x="5642290" y="1700807"/>
            <a:chExt cx="2962158" cy="4124405"/>
          </a:xfrm>
        </p:grpSpPr>
        <p:pic>
          <p:nvPicPr>
            <p:cNvPr id="35" name="3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213" y="1700807"/>
              <a:ext cx="2808312" cy="37444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36 CuadroTexto"/>
            <p:cNvSpPr txBox="1"/>
            <p:nvPr/>
          </p:nvSpPr>
          <p:spPr>
            <a:xfrm>
              <a:off x="5642290" y="5455880"/>
              <a:ext cx="29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Ubicación parada emergencia</a:t>
              </a:r>
              <a:endParaRPr lang="es-ES" dirty="0"/>
            </a:p>
          </p:txBody>
        </p:sp>
      </p:grpSp>
      <p:sp>
        <p:nvSpPr>
          <p:cNvPr id="11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Objeto y alcance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36426" y="1449101"/>
            <a:ext cx="8700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>
                <a:latin typeface="Arial" pitchFamily="34" charset="0"/>
                <a:cs typeface="Arial" pitchFamily="34" charset="0"/>
              </a:rPr>
              <a:t>Conocer el grado de desarrollo y cumplimiento de la normativa de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SM y SST 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en condiciones reales de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trabajo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28727"/>
              </p:ext>
            </p:extLst>
          </p:nvPr>
        </p:nvGraphicFramePr>
        <p:xfrm>
          <a:off x="472380" y="2420888"/>
          <a:ext cx="8276084" cy="3544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0534"/>
                <a:gridCol w="1367686"/>
                <a:gridCol w="1367686"/>
                <a:gridCol w="1367686"/>
                <a:gridCol w="1124806"/>
                <a:gridCol w="1367686"/>
              </a:tblGrid>
              <a:tr h="482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Fecha del estudio</a:t>
                      </a:r>
                      <a:endParaRPr lang="es-E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Tipo de pesca</a:t>
                      </a:r>
                      <a:endParaRPr lang="es-E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Modalidad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Eslora L (m)</a:t>
                      </a:r>
                      <a:endParaRPr lang="es-E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Tripulantes</a:t>
                      </a:r>
                      <a:endParaRPr lang="es-E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Jornada en la mar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2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" sz="1600">
                          <a:effectLst/>
                        </a:rPr>
                        <a:t>11/06/2013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Litoral (30’)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Arrastre de fondo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18,50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18 horas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21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" sz="1600">
                          <a:effectLst/>
                        </a:rPr>
                        <a:t>29/08/2013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Litoral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Arrastre de fondo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17,86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20 horas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269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" sz="1600">
                          <a:effectLst/>
                        </a:rPr>
                        <a:t>12-13/06/2013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Litoral (30’)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Cerco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15,76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10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18 horas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970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" sz="1600">
                          <a:effectLst/>
                        </a:rPr>
                        <a:t>16/09/2013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Local (3’)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Artes menores (Draga hidráulica)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13,84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3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9 horas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4502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" sz="1600">
                          <a:effectLst/>
                        </a:rPr>
                        <a:t>17/09/2013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Local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Artes menores (trasmallo)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12,17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>
                          <a:effectLst/>
                        </a:rPr>
                        <a:t>4</a:t>
                      </a:r>
                      <a:endParaRPr lang="es-E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449580" algn="l"/>
                        </a:tabLst>
                      </a:pPr>
                      <a:r>
                        <a:rPr lang="es-ES_tradnl" sz="1600" dirty="0">
                          <a:effectLst/>
                        </a:rPr>
                        <a:t>8 horas</a:t>
                      </a:r>
                      <a:endParaRPr lang="es-E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21287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ESTADISTICAS AT Y EEPP</a:t>
            </a:r>
            <a:endParaRPr lang="es-E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802178" y="1476544"/>
            <a:ext cx="3050062" cy="4752528"/>
            <a:chOff x="323526" y="1618502"/>
            <a:chExt cx="3050062" cy="4448654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6" y="1618502"/>
              <a:ext cx="3050062" cy="41147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10 CuadroTexto"/>
            <p:cNvSpPr txBox="1"/>
            <p:nvPr/>
          </p:nvSpPr>
          <p:spPr>
            <a:xfrm>
              <a:off x="499196" y="5697824"/>
              <a:ext cx="2670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Listados de comprobación</a:t>
              </a:r>
              <a:endParaRPr lang="es-ES_tradnl" b="1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316401" y="1124744"/>
            <a:ext cx="2880000" cy="2483464"/>
            <a:chOff x="5028049" y="1052976"/>
            <a:chExt cx="2880000" cy="2483464"/>
          </a:xfrm>
        </p:grpSpPr>
        <p:pic>
          <p:nvPicPr>
            <p:cNvPr id="13" name="12 Imagen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049" y="1052976"/>
              <a:ext cx="2880000" cy="2160000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/>
          </p:nvSpPr>
          <p:spPr>
            <a:xfrm>
              <a:off x="5409808" y="3167108"/>
              <a:ext cx="2105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b="1" dirty="0" smtClean="0"/>
                <a:t>Grupos de discusión</a:t>
              </a:r>
              <a:endParaRPr lang="es-ES_tradnl" b="1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5364408" y="3716792"/>
            <a:ext cx="2880000" cy="2484848"/>
            <a:chOff x="5076056" y="3645024"/>
            <a:chExt cx="2880000" cy="2484848"/>
          </a:xfrm>
        </p:grpSpPr>
        <p:pic>
          <p:nvPicPr>
            <p:cNvPr id="16" name="15 Imagen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645024"/>
              <a:ext cx="2880000" cy="2160000"/>
            </a:xfrm>
            <a:prstGeom prst="rect">
              <a:avLst/>
            </a:prstGeom>
          </p:spPr>
        </p:pic>
        <p:sp>
          <p:nvSpPr>
            <p:cNvPr id="17" name="16 CuadroTexto"/>
            <p:cNvSpPr txBox="1"/>
            <p:nvPr/>
          </p:nvSpPr>
          <p:spPr>
            <a:xfrm>
              <a:off x="5300792" y="5760540"/>
              <a:ext cx="2462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b="1" dirty="0" smtClean="0"/>
                <a:t>Observación del trabajo</a:t>
              </a:r>
              <a:endParaRPr lang="es-ES_tradnl" b="1" dirty="0"/>
            </a:p>
          </p:txBody>
        </p:sp>
      </p:grpSp>
      <p:sp>
        <p:nvSpPr>
          <p:cNvPr id="18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954644"/>
            <a:ext cx="9098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Oportunidades de mejora comunes en:</a:t>
            </a:r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1960976593"/>
              </p:ext>
            </p:extLst>
          </p:nvPr>
        </p:nvGraphicFramePr>
        <p:xfrm>
          <a:off x="372430" y="1772816"/>
          <a:ext cx="84249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riesgos y planificación preventiva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2786"/>
            <a:ext cx="2952328" cy="221424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2952328" cy="2214246"/>
          </a:xfrm>
          <a:prstGeom prst="rect">
            <a:avLst/>
          </a:prstGeom>
        </p:spPr>
      </p:pic>
      <p:sp>
        <p:nvSpPr>
          <p:cNvPr id="11" name="5 Marcador de contenido"/>
          <p:cNvSpPr txBox="1">
            <a:spLocks/>
          </p:cNvSpPr>
          <p:nvPr/>
        </p:nvSpPr>
        <p:spPr>
          <a:xfrm>
            <a:off x="3575050" y="1628800"/>
            <a:ext cx="5559250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Inexistencia de documentación preventiva a bordo: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Plan de PRL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Evaluación de Riesgos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Información de riesgos al trabajador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s-ES_tradnl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Bajos niveles de integración de PRL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endParaRPr lang="es-ES_tradnl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Ruido y protección contra sus efectos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6" y="2225798"/>
            <a:ext cx="8862804" cy="350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547664" y="5805264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Guía Europea para la prevención de riesgos laborales en buques pequeños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5504" y="1455167"/>
            <a:ext cx="830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Caracterización de niveles de ruido en buques con L&lt;24m</a:t>
            </a:r>
          </a:p>
        </p:txBody>
      </p:sp>
      <p:sp>
        <p:nvSpPr>
          <p:cNvPr id="11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06" y="3672453"/>
            <a:ext cx="470544" cy="42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470544" cy="42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62876"/>
              </p:ext>
            </p:extLst>
          </p:nvPr>
        </p:nvGraphicFramePr>
        <p:xfrm>
          <a:off x="107504" y="946821"/>
          <a:ext cx="8928992" cy="514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881636">
                <a:tc gridSpan="2">
                  <a:txBody>
                    <a:bodyPr/>
                    <a:lstStyle/>
                    <a:p>
                      <a:r>
                        <a:rPr lang="es-ES" dirty="0" smtClean="0"/>
                        <a:t>Tiempo máximo de exposición al ruido para no superar el valor límite d</a:t>
                      </a:r>
                      <a:r>
                        <a:rPr lang="es-ES" baseline="0" dirty="0" smtClean="0"/>
                        <a:t>e exposición, establecido en 87 dB(A)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Tiempo máximo de exposición al ruido para no superar el límite d</a:t>
                      </a:r>
                      <a:r>
                        <a:rPr lang="es-ES" baseline="0" dirty="0" smtClean="0"/>
                        <a:t>e exposición que da lugar a una acción, establecido en 85 dB(A)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463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Nivel ruido dB(A)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Tiempo exposición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Nivel ruido dB(A)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Tiempo exposición</a:t>
                      </a:r>
                      <a:endParaRPr lang="es-ES" b="1" dirty="0"/>
                    </a:p>
                  </a:txBody>
                  <a:tcPr anchor="ctr"/>
                </a:tc>
              </a:tr>
              <a:tr h="38463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108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3,8 minutos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108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2,4 minutos</a:t>
                      </a:r>
                      <a:endParaRPr lang="es-ES" dirty="0"/>
                    </a:p>
                  </a:txBody>
                  <a:tcPr anchor="ctr"/>
                </a:tc>
              </a:tr>
              <a:tr h="38463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7,6 minutos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4,8 minutos</a:t>
                      </a:r>
                      <a:endParaRPr lang="es-ES" dirty="0"/>
                    </a:p>
                  </a:txBody>
                  <a:tcPr anchor="ctr"/>
                </a:tc>
              </a:tr>
              <a:tr h="38463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102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15,2 minutos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102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9,6 minutos</a:t>
                      </a:r>
                      <a:endParaRPr lang="es-ES" dirty="0"/>
                    </a:p>
                  </a:txBody>
                  <a:tcPr anchor="ctr"/>
                </a:tc>
              </a:tr>
              <a:tr h="38463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 minutos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19,1 minutos</a:t>
                      </a:r>
                      <a:endParaRPr lang="es-ES" dirty="0"/>
                    </a:p>
                  </a:txBody>
                  <a:tcPr anchor="ctr"/>
                </a:tc>
              </a:tr>
              <a:tr h="38463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96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 hora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96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38,1 minutos</a:t>
                      </a:r>
                      <a:endParaRPr lang="es-ES" dirty="0"/>
                    </a:p>
                  </a:txBody>
                  <a:tcPr anchor="ctr"/>
                </a:tc>
              </a:tr>
              <a:tr h="38463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93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 horas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93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1,27 horas</a:t>
                      </a:r>
                      <a:endParaRPr lang="es-ES" dirty="0"/>
                    </a:p>
                  </a:txBody>
                  <a:tcPr anchor="ctr"/>
                </a:tc>
              </a:tr>
              <a:tr h="38463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 horas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2,5 horas</a:t>
                      </a:r>
                      <a:endParaRPr lang="es-ES" dirty="0"/>
                    </a:p>
                  </a:txBody>
                  <a:tcPr anchor="ctr"/>
                </a:tc>
              </a:tr>
              <a:tr h="38463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87</a:t>
                      </a:r>
                      <a:endParaRPr lang="es-E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8 horas</a:t>
                      </a:r>
                      <a:endParaRPr lang="es-E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87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 horas</a:t>
                      </a:r>
                      <a:endParaRPr lang="es-ES" dirty="0"/>
                    </a:p>
                  </a:txBody>
                  <a:tcPr anchor="ctr"/>
                </a:tc>
              </a:tr>
              <a:tr h="38463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12,7 horas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85</a:t>
                      </a:r>
                      <a:endParaRPr lang="es-E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8 horas</a:t>
                      </a:r>
                      <a:endParaRPr lang="es-ES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8463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83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20,1 horas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83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12,7 horas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Ruido y protección contra sus efectos</a:t>
            </a:r>
          </a:p>
        </p:txBody>
      </p:sp>
      <p:sp>
        <p:nvSpPr>
          <p:cNvPr id="17" name="5 Marcador de contenido"/>
          <p:cNvSpPr txBox="1">
            <a:spLocks/>
          </p:cNvSpPr>
          <p:nvPr/>
        </p:nvSpPr>
        <p:spPr>
          <a:xfrm>
            <a:off x="3563888" y="1556792"/>
            <a:ext cx="5570412" cy="4644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Elevados niveles de </a:t>
            </a:r>
            <a:r>
              <a:rPr lang="es-ES_tradnl" sz="2200" b="1" dirty="0" smtClean="0">
                <a:latin typeface="Arial" pitchFamily="34" charset="0"/>
                <a:cs typeface="Arial" pitchFamily="34" charset="0"/>
              </a:rPr>
              <a:t>ruido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 en zona trabajo cubierta: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Draga: 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LAeq,d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:   Puesto 1= 92 dB(A)  /  Puesto 2= 87,2 dB(A)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Arrastre: 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LAeq,d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:  Operador maquinilla= 88 dB(A)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No disponibilidad ni uso de </a:t>
            </a:r>
            <a:r>
              <a:rPr lang="es-ES_tradnl" sz="2200" b="1" dirty="0" smtClean="0">
                <a:latin typeface="Arial" pitchFamily="34" charset="0"/>
                <a:cs typeface="Arial" pitchFamily="34" charset="0"/>
              </a:rPr>
              <a:t>EPI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 en cubierta (solo existen unas orejeras comunes para acceder y permanecer en la máquina)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Ausencia de </a:t>
            </a:r>
            <a:r>
              <a:rPr lang="es-ES_tradnl" sz="2200" b="1" dirty="0" smtClean="0">
                <a:latin typeface="Arial" pitchFamily="34" charset="0"/>
                <a:cs typeface="Arial" pitchFamily="34" charset="0"/>
              </a:rPr>
              <a:t>señalización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 de seguridad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s-ES_tradn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_tradn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2786"/>
            <a:ext cx="2952328" cy="2214246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2952328" cy="2214246"/>
          </a:xfrm>
          <a:prstGeom prst="rect">
            <a:avLst/>
          </a:prstGeom>
        </p:spPr>
      </p:pic>
      <p:sp>
        <p:nvSpPr>
          <p:cNvPr id="8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Ruido y protección contra sus efectos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122626" y="1904133"/>
            <a:ext cx="4449572" cy="3610132"/>
            <a:chOff x="122626" y="1700809"/>
            <a:chExt cx="4449572" cy="3610132"/>
          </a:xfrm>
        </p:grpSpPr>
        <p:pic>
          <p:nvPicPr>
            <p:cNvPr id="8" name="7 Imagen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60" y="1700809"/>
              <a:ext cx="4297124" cy="32228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10 CuadroTexto"/>
            <p:cNvSpPr txBox="1"/>
            <p:nvPr/>
          </p:nvSpPr>
          <p:spPr>
            <a:xfrm>
              <a:off x="122626" y="4987776"/>
              <a:ext cx="444957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500" b="1" dirty="0" smtClean="0">
                  <a:latin typeface="Arial" pitchFamily="34" charset="0"/>
                  <a:cs typeface="Arial" pitchFamily="34" charset="0"/>
                </a:rPr>
                <a:t>Video: ruido draga </a:t>
              </a:r>
              <a:r>
                <a:rPr lang="es-ES_tradnl" sz="1500" b="1" dirty="0">
                  <a:latin typeface="Arial" pitchFamily="34" charset="0"/>
                  <a:cs typeface="Arial" pitchFamily="34" charset="0"/>
                </a:rPr>
                <a:t>hidráulica </a:t>
              </a:r>
              <a:r>
                <a:rPr lang="es-ES_tradnl" sz="1500" b="1" dirty="0" err="1" smtClean="0">
                  <a:latin typeface="Arial" pitchFamily="34" charset="0"/>
                  <a:cs typeface="Arial" pitchFamily="34" charset="0"/>
                </a:rPr>
                <a:t>LAeq,d</a:t>
              </a:r>
              <a:r>
                <a:rPr lang="es-ES_tradnl" sz="1500" b="1" dirty="0" smtClean="0">
                  <a:latin typeface="Arial" pitchFamily="34" charset="0"/>
                  <a:cs typeface="Arial" pitchFamily="34" charset="0"/>
                </a:rPr>
                <a:t> &gt;90 </a:t>
              </a:r>
              <a:r>
                <a:rPr lang="es-ES_tradnl" sz="1500" b="1" dirty="0" err="1" smtClean="0">
                  <a:latin typeface="Arial" pitchFamily="34" charset="0"/>
                  <a:cs typeface="Arial" pitchFamily="34" charset="0"/>
                </a:rPr>
                <a:t>db</a:t>
              </a:r>
              <a:r>
                <a:rPr lang="es-ES_tradnl" sz="1500" b="1" dirty="0" smtClean="0">
                  <a:latin typeface="Arial" pitchFamily="34" charset="0"/>
                  <a:cs typeface="Arial" pitchFamily="34" charset="0"/>
                </a:rPr>
                <a:t>(A)</a:t>
              </a:r>
              <a:endParaRPr lang="es-ES_tradnl" sz="15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499992" y="1904132"/>
            <a:ext cx="4786436" cy="3613100"/>
            <a:chOff x="4499992" y="1700808"/>
            <a:chExt cx="4786436" cy="3613100"/>
          </a:xfrm>
        </p:grpSpPr>
        <p:pic>
          <p:nvPicPr>
            <p:cNvPr id="6" name="5 Imagen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108" y="1700808"/>
              <a:ext cx="4297124" cy="32228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11 CuadroTexto"/>
            <p:cNvSpPr txBox="1"/>
            <p:nvPr/>
          </p:nvSpPr>
          <p:spPr>
            <a:xfrm>
              <a:off x="4499992" y="4990743"/>
              <a:ext cx="47864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500" b="1" dirty="0" smtClean="0">
                  <a:latin typeface="Arial" pitchFamily="34" charset="0"/>
                  <a:cs typeface="Arial" pitchFamily="34" charset="0"/>
                </a:rPr>
                <a:t>Video: ruido maquinilla arrastre </a:t>
              </a:r>
              <a:r>
                <a:rPr lang="es-ES_tradnl" sz="1500" b="1" dirty="0" err="1" smtClean="0">
                  <a:latin typeface="Arial" pitchFamily="34" charset="0"/>
                  <a:cs typeface="Arial" pitchFamily="34" charset="0"/>
                </a:rPr>
                <a:t>LAeq,d</a:t>
              </a:r>
              <a:r>
                <a:rPr lang="es-ES_tradnl" sz="1500" b="1" dirty="0" smtClean="0">
                  <a:latin typeface="Arial" pitchFamily="34" charset="0"/>
                  <a:cs typeface="Arial" pitchFamily="34" charset="0"/>
                </a:rPr>
                <a:t> &gt;87 </a:t>
              </a:r>
              <a:r>
                <a:rPr lang="es-ES_tradnl" sz="1500" b="1" dirty="0" err="1" smtClean="0">
                  <a:latin typeface="Arial" pitchFamily="34" charset="0"/>
                  <a:cs typeface="Arial" pitchFamily="34" charset="0"/>
                </a:rPr>
                <a:t>db</a:t>
              </a:r>
              <a:r>
                <a:rPr lang="es-ES_tradnl" sz="1500" b="1" dirty="0" smtClean="0">
                  <a:latin typeface="Arial" pitchFamily="34" charset="0"/>
                  <a:cs typeface="Arial" pitchFamily="34" charset="0"/>
                </a:rPr>
                <a:t>(A)</a:t>
              </a:r>
              <a:endParaRPr lang="es-ES_tradnl" sz="15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79512" y="136616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Informes CIAIM 2008-2013 con incidencias relativas a la gestión de las emergencias (37 informes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690195"/>
              </p:ext>
            </p:extLst>
          </p:nvPr>
        </p:nvGraphicFramePr>
        <p:xfrm>
          <a:off x="450887" y="2193655"/>
          <a:ext cx="8268022" cy="361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2146567" y="5882686"/>
            <a:ext cx="4876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Informes de investigación de accidentes  CIAIM 2008-2013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496" y="980728"/>
            <a:ext cx="90988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emergencias: incendios, salvamento y supervivencia</a:t>
            </a:r>
          </a:p>
        </p:txBody>
      </p:sp>
      <p:sp>
        <p:nvSpPr>
          <p:cNvPr id="12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79512" y="136616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Incidencias relativas a la gestión de las emergencias. Agrupación por bloques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02018" y="5882686"/>
            <a:ext cx="4876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Informes de investigación de accidentes  CIAIM 2008-2013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496" y="980728"/>
            <a:ext cx="90988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emergencias: incendios, salvamento y supervivencia</a:t>
            </a:r>
          </a:p>
        </p:txBody>
      </p:sp>
      <p:graphicFrame>
        <p:nvGraphicFramePr>
          <p:cNvPr id="1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580716"/>
              </p:ext>
            </p:extLst>
          </p:nvPr>
        </p:nvGraphicFramePr>
        <p:xfrm>
          <a:off x="442342" y="2074053"/>
          <a:ext cx="8268022" cy="380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79512" y="136616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Incidencias CIAIM más frecuentes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02018" y="5960313"/>
            <a:ext cx="4876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Informes de investigación de accidentes  CIAIM 2008-2013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496" y="980728"/>
            <a:ext cx="90988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emergencias: incendios, salvamento y supervivencia</a:t>
            </a:r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083671"/>
              </p:ext>
            </p:extLst>
          </p:nvPr>
        </p:nvGraphicFramePr>
        <p:xfrm>
          <a:off x="347092" y="1532136"/>
          <a:ext cx="8424936" cy="451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95663"/>
              </p:ext>
            </p:extLst>
          </p:nvPr>
        </p:nvGraphicFramePr>
        <p:xfrm>
          <a:off x="1283948" y="3534157"/>
          <a:ext cx="6743065" cy="204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3" name="72 Conector recto"/>
          <p:cNvCxnSpPr/>
          <p:nvPr/>
        </p:nvCxnSpPr>
        <p:spPr>
          <a:xfrm>
            <a:off x="7580362" y="2408188"/>
            <a:ext cx="0" cy="3727658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544931" y="2420888"/>
            <a:ext cx="0" cy="3096344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6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534985"/>
              </p:ext>
            </p:extLst>
          </p:nvPr>
        </p:nvGraphicFramePr>
        <p:xfrm>
          <a:off x="15242" y="4356720"/>
          <a:ext cx="8757284" cy="188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Flecha derecha"/>
          <p:cNvSpPr/>
          <p:nvPr/>
        </p:nvSpPr>
        <p:spPr>
          <a:xfrm>
            <a:off x="59128" y="1844824"/>
            <a:ext cx="9036496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1995    96   97   98   99   00   01   02   03   04   05   06   07   08   09   10   11   12   13   2014</a:t>
            </a:r>
            <a:endParaRPr lang="es-ES" sz="16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302505" y="1018551"/>
            <a:ext cx="1314784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PRL</a:t>
            </a:r>
            <a:endParaRPr lang="es-E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05221"/>
              </p:ext>
            </p:extLst>
          </p:nvPr>
        </p:nvGraphicFramePr>
        <p:xfrm>
          <a:off x="710422" y="328464"/>
          <a:ext cx="1583863" cy="1512168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662550"/>
                <a:gridCol w="921313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39/1997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RSP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1216/97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SST Pesca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1215/97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Equipos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485/97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Señalización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664/97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R. Biológicos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773/97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EPI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487/97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M.</a:t>
                      </a:r>
                      <a:r>
                        <a:rPr lang="es-ES" sz="1200" b="1" baseline="0" dirty="0" smtClean="0"/>
                        <a:t> Cargas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3066"/>
              </p:ext>
            </p:extLst>
          </p:nvPr>
        </p:nvGraphicFramePr>
        <p:xfrm>
          <a:off x="2411761" y="1412776"/>
          <a:ext cx="1356405" cy="432048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536692"/>
                <a:gridCol w="819713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614/01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R. Eléctrico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374/01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R.</a:t>
                      </a:r>
                      <a:r>
                        <a:rPr lang="es-ES" sz="1200" b="1" baseline="0" dirty="0" smtClean="0"/>
                        <a:t> Químico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11760"/>
              </p:ext>
            </p:extLst>
          </p:nvPr>
        </p:nvGraphicFramePr>
        <p:xfrm>
          <a:off x="3275856" y="865446"/>
          <a:ext cx="1501967" cy="432048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638738"/>
                <a:gridCol w="863229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681/03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ATEX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1801/03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S.</a:t>
                      </a:r>
                      <a:r>
                        <a:rPr lang="es-ES" sz="1200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Productos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1722"/>
              </p:ext>
            </p:extLst>
          </p:nvPr>
        </p:nvGraphicFramePr>
        <p:xfrm>
          <a:off x="3923928" y="1628800"/>
          <a:ext cx="1544829" cy="216024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681600"/>
                <a:gridCol w="863229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1311/05 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Vibraciones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14191"/>
              </p:ext>
            </p:extLst>
          </p:nvPr>
        </p:nvGraphicFramePr>
        <p:xfrm>
          <a:off x="4976632" y="865446"/>
          <a:ext cx="1313824" cy="432048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568888"/>
                <a:gridCol w="744936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396/06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Amianto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286/06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Ruido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52863"/>
              </p:ext>
            </p:extLst>
          </p:nvPr>
        </p:nvGraphicFramePr>
        <p:xfrm>
          <a:off x="2411760" y="324272"/>
          <a:ext cx="1377234" cy="432048"/>
        </p:xfrm>
        <a:graphic>
          <a:graphicData uri="http://schemas.openxmlformats.org/drawingml/2006/table">
            <a:tbl>
              <a:tblPr bandRow="1">
                <a:solidFill>
                  <a:srgbClr val="005C2A"/>
                </a:solidFill>
                <a:tableStyleId>{69C7853C-536D-4A76-A0AE-DD22124D55A5}</a:tableStyleId>
              </a:tblPr>
              <a:tblGrid>
                <a:gridCol w="568888"/>
                <a:gridCol w="808346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tx1"/>
                          </a:solidFill>
                        </a:rPr>
                        <a:t>258/99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tx1"/>
                          </a:solidFill>
                        </a:rPr>
                        <a:t>P.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</a:rPr>
                        <a:t>Salud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285/02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J.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Trabajo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27317"/>
              </p:ext>
            </p:extLst>
          </p:nvPr>
        </p:nvGraphicFramePr>
        <p:xfrm>
          <a:off x="3855317" y="324272"/>
          <a:ext cx="1369296" cy="216024"/>
        </p:xfrm>
        <a:graphic>
          <a:graphicData uri="http://schemas.openxmlformats.org/drawingml/2006/table">
            <a:tbl>
              <a:tblPr bandRow="1">
                <a:solidFill>
                  <a:srgbClr val="005C2A"/>
                </a:solidFill>
                <a:tableStyleId>{69C7853C-536D-4A76-A0AE-DD22124D55A5}</a:tableStyleId>
              </a:tblPr>
              <a:tblGrid>
                <a:gridCol w="560950"/>
                <a:gridCol w="808346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646/04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F. Sanitaria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900"/>
              </p:ext>
            </p:extLst>
          </p:nvPr>
        </p:nvGraphicFramePr>
        <p:xfrm>
          <a:off x="5290936" y="324272"/>
          <a:ext cx="1447084" cy="216024"/>
        </p:xfrm>
        <a:graphic>
          <a:graphicData uri="http://schemas.openxmlformats.org/drawingml/2006/table">
            <a:tbl>
              <a:tblPr bandRow="1">
                <a:solidFill>
                  <a:srgbClr val="005C2A"/>
                </a:solidFill>
                <a:tableStyleId>{69C7853C-536D-4A76-A0AE-DD22124D55A5}</a:tableStyleId>
              </a:tblPr>
              <a:tblGrid>
                <a:gridCol w="638738"/>
                <a:gridCol w="808346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1696/07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R. Médicos</a:t>
                      </a:r>
                      <a:endParaRPr lang="es-ES" sz="12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60918"/>
              </p:ext>
            </p:extLst>
          </p:nvPr>
        </p:nvGraphicFramePr>
        <p:xfrm>
          <a:off x="5580112" y="1628800"/>
          <a:ext cx="1440160" cy="216024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635419"/>
                <a:gridCol w="804741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1644/08 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Máquinas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74852"/>
              </p:ext>
            </p:extLst>
          </p:nvPr>
        </p:nvGraphicFramePr>
        <p:xfrm>
          <a:off x="2992016" y="2518296"/>
          <a:ext cx="1766938" cy="432048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46675"/>
                <a:gridCol w="1120263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1422/02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Seguridad L≥24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latin typeface="+mn-lt"/>
                          <a:cs typeface="+mn-cs"/>
                        </a:rPr>
                        <a:t>2296/02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Certificados</a:t>
                      </a:r>
                      <a:r>
                        <a:rPr lang="es-ES" sz="1200" b="1" baseline="0" dirty="0" smtClean="0"/>
                        <a:t> Esp.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35646"/>
              </p:ext>
            </p:extLst>
          </p:nvPr>
        </p:nvGraphicFramePr>
        <p:xfrm>
          <a:off x="4892026" y="2518296"/>
          <a:ext cx="1819006" cy="79537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46675"/>
                <a:gridCol w="1172331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1186/06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Reglamento</a:t>
                      </a:r>
                      <a:r>
                        <a:rPr lang="es-ES" sz="1200" b="1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Radio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4805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543/07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Seguridad L&lt;24m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4805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973/09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latin typeface="+mn-lt"/>
                          <a:cs typeface="+mn-cs"/>
                        </a:rPr>
                        <a:t>Titulaciones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3051"/>
              </p:ext>
            </p:extLst>
          </p:nvPr>
        </p:nvGraphicFramePr>
        <p:xfrm>
          <a:off x="6841653" y="2518296"/>
          <a:ext cx="1813595" cy="796589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38738"/>
                <a:gridCol w="1174857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dk1"/>
                          </a:solidFill>
                          <a:latin typeface="+mj-lt"/>
                          <a:cs typeface="+mn-cs"/>
                        </a:rPr>
                        <a:t>2/2011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dk1"/>
                          </a:solidFill>
                          <a:latin typeface="+mj-lt"/>
                          <a:cs typeface="+mn-cs"/>
                        </a:rPr>
                        <a:t>LPEMM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4805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latin typeface="+mj-lt"/>
                          <a:cs typeface="Arial" panose="020B0604020202020204" pitchFamily="34" charset="0"/>
                        </a:rPr>
                        <a:t>963/13</a:t>
                      </a:r>
                      <a:endParaRPr lang="es-ES" sz="12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latin typeface="+mj-lt"/>
                        </a:rPr>
                        <a:t>Tripulacion</a:t>
                      </a:r>
                      <a:r>
                        <a:rPr lang="es-ES" sz="1200" b="1" baseline="0" dirty="0" smtClean="0">
                          <a:latin typeface="+mj-lt"/>
                        </a:rPr>
                        <a:t>es mínimas </a:t>
                      </a:r>
                      <a:r>
                        <a:rPr lang="es-ES" sz="1200" b="1" baseline="0" dirty="0" err="1" smtClean="0">
                          <a:latin typeface="+mj-lt"/>
                        </a:rPr>
                        <a:t>sgdad</a:t>
                      </a:r>
                      <a:r>
                        <a:rPr lang="es-ES" sz="1200" b="1" baseline="0" dirty="0" smtClean="0">
                          <a:latin typeface="+mj-lt"/>
                        </a:rPr>
                        <a:t>.</a:t>
                      </a:r>
                      <a:endParaRPr lang="es-ES" sz="12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4805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latin typeface="+mj-lt"/>
                          <a:cs typeface="+mn-cs"/>
                        </a:rPr>
                        <a:t>36/2014</a:t>
                      </a:r>
                      <a:endParaRPr lang="es-ES" sz="12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latin typeface="+mj-lt"/>
                          <a:cs typeface="+mn-cs"/>
                        </a:rPr>
                        <a:t>Titulaciones</a:t>
                      </a:r>
                      <a:endParaRPr lang="es-ES" sz="12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sp>
        <p:nvSpPr>
          <p:cNvPr id="31" name="30 CuadroTexto"/>
          <p:cNvSpPr txBox="1"/>
          <p:nvPr/>
        </p:nvSpPr>
        <p:spPr>
          <a:xfrm>
            <a:off x="7956376" y="76427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¿OIT 188?</a:t>
            </a: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922127"/>
              </p:ext>
            </p:extLst>
          </p:nvPr>
        </p:nvGraphicFramePr>
        <p:xfrm>
          <a:off x="1017173" y="2518296"/>
          <a:ext cx="1822940" cy="864096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46675"/>
                <a:gridCol w="1176265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930/98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Titulaciones</a:t>
                      </a:r>
                      <a:endParaRPr lang="es-E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1032/99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Seguridad L≥24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809/99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Equipos</a:t>
                      </a:r>
                      <a:r>
                        <a:rPr lang="es-ES" sz="1200" b="1" baseline="0" dirty="0" smtClean="0"/>
                        <a:t> </a:t>
                      </a:r>
                      <a:r>
                        <a:rPr lang="es-ES" sz="1200" b="1" dirty="0" smtClean="0"/>
                        <a:t>Marinos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1837/00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R. Inspección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grpSp>
        <p:nvGrpSpPr>
          <p:cNvPr id="71" name="70 Grupo"/>
          <p:cNvGrpSpPr/>
          <p:nvPr/>
        </p:nvGrpSpPr>
        <p:grpSpPr>
          <a:xfrm>
            <a:off x="162309" y="5766514"/>
            <a:ext cx="3304136" cy="678944"/>
            <a:chOff x="5652120" y="3737580"/>
            <a:chExt cx="3304136" cy="678944"/>
          </a:xfrm>
        </p:grpSpPr>
        <p:cxnSp>
          <p:nvCxnSpPr>
            <p:cNvPr id="55" name="54 Conector recto"/>
            <p:cNvCxnSpPr/>
            <p:nvPr/>
          </p:nvCxnSpPr>
          <p:spPr>
            <a:xfrm>
              <a:off x="5796136" y="3929112"/>
              <a:ext cx="3600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CuadroTexto"/>
            <p:cNvSpPr txBox="1"/>
            <p:nvPr/>
          </p:nvSpPr>
          <p:spPr>
            <a:xfrm>
              <a:off x="6229869" y="3737580"/>
              <a:ext cx="2726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Índice incidencia mortales 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  <p:cxnSp>
          <p:nvCxnSpPr>
            <p:cNvPr id="59" name="58 Conector recto"/>
            <p:cNvCxnSpPr/>
            <p:nvPr/>
          </p:nvCxnSpPr>
          <p:spPr>
            <a:xfrm>
              <a:off x="5806008" y="4238724"/>
              <a:ext cx="36004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59 CuadroTexto"/>
            <p:cNvSpPr txBox="1"/>
            <p:nvPr/>
          </p:nvSpPr>
          <p:spPr>
            <a:xfrm>
              <a:off x="6227041" y="4047192"/>
              <a:ext cx="1773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002060"/>
                  </a:solidFill>
                </a:rPr>
                <a:t>Índice incidencia</a:t>
              </a:r>
              <a:endParaRPr lang="es-ES" b="1" dirty="0">
                <a:solidFill>
                  <a:srgbClr val="002060"/>
                </a:solidFill>
              </a:endParaRP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5652120" y="3737580"/>
              <a:ext cx="3304136" cy="67894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Comisión SEGUMAR. Grupo de Trabajo FEMP Art.33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F231-F9FD-4CBE-8F46-845CB29919FE}" type="slidenum">
              <a:rPr lang="es-ES" smtClean="0"/>
              <a:t>4</a:t>
            </a:fld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22/05/2014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0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las emergencias en la mar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2786"/>
            <a:ext cx="2952328" cy="221424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436" y="3860801"/>
            <a:ext cx="2759392" cy="221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63888" y="1506894"/>
            <a:ext cx="55704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es-ES_tradnl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dirty="0">
                <a:latin typeface="Arial" pitchFamily="34" charset="0"/>
                <a:cs typeface="Arial" pitchFamily="34" charset="0"/>
              </a:rPr>
              <a:t>Falta de 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familiarización. No </a:t>
            </a:r>
            <a:r>
              <a:rPr lang="es-ES_tradnl" sz="2200" dirty="0">
                <a:latin typeface="Arial" pitchFamily="34" charset="0"/>
                <a:cs typeface="Arial" pitchFamily="34" charset="0"/>
              </a:rPr>
              <a:t>realización de ejercicios 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los periódicos.</a:t>
            </a:r>
          </a:p>
          <a:p>
            <a:endParaRPr lang="es-ES_tradnl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ES_tradnl" sz="2200" dirty="0">
                <a:latin typeface="Arial" pitchFamily="34" charset="0"/>
                <a:cs typeface="Arial" pitchFamily="34" charset="0"/>
              </a:rPr>
              <a:t>reciclaje/actualización de la formación marítima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_tradnl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dirty="0">
                <a:latin typeface="Arial" pitchFamily="34" charset="0"/>
                <a:cs typeface="Arial" pitchFamily="34" charset="0"/>
              </a:rPr>
              <a:t>No manual de formación reglamentario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s-ES_tradnl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641682" y="5961980"/>
            <a:ext cx="4018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Estudios conjuntos INSHT- DGMM año 2013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496" y="980728"/>
            <a:ext cx="90988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emergencias: incendios, salvamento y supervivencia</a:t>
            </a: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9651"/>
            <a:ext cx="2860497" cy="2145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68" y="1499651"/>
            <a:ext cx="2860497" cy="2145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40" y="1499651"/>
            <a:ext cx="2860497" cy="2145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14940"/>
            <a:ext cx="2860497" cy="2145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73" y="3793360"/>
            <a:ext cx="1609029" cy="2145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01" y="3793360"/>
            <a:ext cx="2849864" cy="2145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4 Título"/>
          <p:cNvSpPr txBox="1">
            <a:spLocks/>
          </p:cNvSpPr>
          <p:nvPr/>
        </p:nvSpPr>
        <p:spPr>
          <a:xfrm>
            <a:off x="3348260" y="-99392"/>
            <a:ext cx="58326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713690" y="5805264"/>
            <a:ext cx="4018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Estudios conjuntos INSHT- DGMM año 2013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496" y="980728"/>
            <a:ext cx="90988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emergencias: incendios, salvamento y supervivencia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70728" y="1628800"/>
            <a:ext cx="4357256" cy="4032448"/>
            <a:chOff x="196296" y="1628800"/>
            <a:chExt cx="4357256" cy="4032448"/>
          </a:xfrm>
        </p:grpSpPr>
        <p:sp>
          <p:nvSpPr>
            <p:cNvPr id="13" name="12 CuadroTexto"/>
            <p:cNvSpPr txBox="1"/>
            <p:nvPr/>
          </p:nvSpPr>
          <p:spPr>
            <a:xfrm>
              <a:off x="323528" y="5338082"/>
              <a:ext cx="400296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500" b="1" dirty="0" smtClean="0">
                  <a:latin typeface="Arial" pitchFamily="34" charset="0"/>
                  <a:cs typeface="Arial" pitchFamily="34" charset="0"/>
                </a:rPr>
                <a:t>Vídeo ejercicio periódico contraincendios</a:t>
              </a:r>
              <a:endParaRPr lang="es-ES_tradnl" sz="15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97" y="1953949"/>
              <a:ext cx="4344555" cy="33472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20 Rectángulo">
              <a:hlinkClick r:id="rId3" action="ppaction://hlinkfile"/>
            </p:cNvPr>
            <p:cNvSpPr/>
            <p:nvPr/>
          </p:nvSpPr>
          <p:spPr>
            <a:xfrm>
              <a:off x="196296" y="1628800"/>
              <a:ext cx="1468013" cy="29704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Extintores</a:t>
              </a:r>
              <a:endPara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23 Rectángulo">
              <a:hlinkClick r:id="rId4" action="ppaction://hlinkfile"/>
            </p:cNvPr>
            <p:cNvSpPr/>
            <p:nvPr/>
          </p:nvSpPr>
          <p:spPr>
            <a:xfrm>
              <a:off x="1672335" y="1628800"/>
              <a:ext cx="1468013" cy="29704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Mangueras</a:t>
              </a:r>
              <a:endPara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24 Rectángulo">
              <a:hlinkClick r:id="rId5" action="ppaction://hlinkfile"/>
            </p:cNvPr>
            <p:cNvSpPr/>
            <p:nvPr/>
          </p:nvSpPr>
          <p:spPr>
            <a:xfrm>
              <a:off x="3150595" y="1628800"/>
              <a:ext cx="1402957" cy="29704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s-ES" b="1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s-E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572000" y="1641500"/>
            <a:ext cx="4456574" cy="3397200"/>
            <a:chOff x="4639816" y="2010048"/>
            <a:chExt cx="4456574" cy="3397200"/>
          </a:xfrm>
        </p:grpSpPr>
        <p:pic>
          <p:nvPicPr>
            <p:cNvPr id="27" name="26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957" y="2336551"/>
              <a:ext cx="4441331" cy="27064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" name="30 Rectángulo">
              <a:hlinkClick r:id="rId7" action="ppaction://hlinkfile"/>
            </p:cNvPr>
            <p:cNvSpPr/>
            <p:nvPr/>
          </p:nvSpPr>
          <p:spPr>
            <a:xfrm>
              <a:off x="4639816" y="2010048"/>
              <a:ext cx="1468013" cy="29704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Abandono</a:t>
              </a:r>
              <a:endPara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4953725" y="5084082"/>
              <a:ext cx="400296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500" b="1" dirty="0" smtClean="0">
                  <a:latin typeface="Arial" pitchFamily="34" charset="0"/>
                  <a:cs typeface="Arial" pitchFamily="34" charset="0"/>
                </a:rPr>
                <a:t>Vídeo ejercicio abandono del buque</a:t>
              </a:r>
              <a:endParaRPr lang="es-ES_tradnl" sz="15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32 Rectángulo">
              <a:hlinkClick r:id="rId8" action="ppaction://hlinkfile"/>
            </p:cNvPr>
            <p:cNvSpPr/>
            <p:nvPr/>
          </p:nvSpPr>
          <p:spPr>
            <a:xfrm>
              <a:off x="6122392" y="2010048"/>
              <a:ext cx="1468013" cy="29704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Balsas</a:t>
              </a:r>
              <a:endPara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33 Rectángulo">
              <a:hlinkClick r:id="rId9" action="ppaction://hlinkfile"/>
            </p:cNvPr>
            <p:cNvSpPr/>
            <p:nvPr/>
          </p:nvSpPr>
          <p:spPr>
            <a:xfrm>
              <a:off x="7602390" y="2010048"/>
              <a:ext cx="1494000" cy="29704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Pirotecnia</a:t>
              </a:r>
              <a:endPara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954644"/>
            <a:ext cx="90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de Protección 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3575050" y="1412776"/>
            <a:ext cx="5389438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No uso de EFI en trabajos de cubierta: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Incómodos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Peligro de enganches con artes, equipos, accesorios (cerco y trasmallo)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Peligro de auto-inflado por rociones de agua (cerco)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No uso de EPI al aplicar conservantes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Guantes: poco uso / inapropiados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endParaRPr lang="es-ES_tradnl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2952328" cy="221424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1" y="1502786"/>
            <a:ext cx="2950213" cy="2214246"/>
          </a:xfrm>
          <a:prstGeom prst="rect">
            <a:avLst/>
          </a:prstGeom>
        </p:spPr>
      </p:pic>
      <p:sp>
        <p:nvSpPr>
          <p:cNvPr id="8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17" y="953025"/>
            <a:ext cx="2693371" cy="52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17" y="953025"/>
            <a:ext cx="2693371" cy="52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5496" y="954644"/>
            <a:ext cx="623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de Protección </a:t>
            </a:r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2" y="1530095"/>
            <a:ext cx="2858447" cy="2145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8 Imagen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76" y="1539486"/>
            <a:ext cx="2847974" cy="2135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16 Imagen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" y="3937248"/>
            <a:ext cx="2860496" cy="21453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1 Grupo"/>
          <p:cNvGrpSpPr/>
          <p:nvPr/>
        </p:nvGrpSpPr>
        <p:grpSpPr>
          <a:xfrm>
            <a:off x="3149315" y="3947436"/>
            <a:ext cx="2849864" cy="2151562"/>
            <a:chOff x="3159966" y="3871236"/>
            <a:chExt cx="2849864" cy="2151562"/>
          </a:xfrm>
        </p:grpSpPr>
        <p:pic>
          <p:nvPicPr>
            <p:cNvPr id="20" name="19 Imagen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966" y="3879427"/>
              <a:ext cx="2849864" cy="21373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550" y="5482475"/>
              <a:ext cx="712466" cy="5343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205" y="3871236"/>
              <a:ext cx="712466" cy="5343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216" y="5488449"/>
              <a:ext cx="712465" cy="5343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4" name="23 Imagen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48" y="1530863"/>
            <a:ext cx="2858447" cy="2143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3937249"/>
            <a:ext cx="1900083" cy="21866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Estudios conjuntos INSHT-DGMM</a:t>
            </a:r>
            <a:endParaRPr lang="es-ES_tradnl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11760" y="2348880"/>
            <a:ext cx="46805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FEMP</a:t>
            </a:r>
            <a:endParaRPr lang="es-ES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REGLAMENTO FEMP ART 33</a:t>
            </a:r>
            <a:endParaRPr lang="es-ES_tradnl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026602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33. Salud y seguridad a </a:t>
            </a: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bordo</a:t>
            </a:r>
          </a:p>
          <a:p>
            <a:pPr algn="just"/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fin de mejorar las condiciones de trabajo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de los pescadores a bordo, el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FEMP podrá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conceder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ayuda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destinada a las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inversiones a bordo o en equipos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individuales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siempre que dichas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inversiones superen las normas exigidas por la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legislación nacional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 la normativa de la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Unión.</a:t>
            </a:r>
          </a:p>
          <a:p>
            <a:pPr marL="342900" indent="-342900" algn="just">
              <a:buAutoNum type="arabicPeriod"/>
            </a:pP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ayuda se concederá a los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pescadores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y a los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propietarios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de buques pesqueros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REGLAMENTO FEMP ART 33</a:t>
            </a:r>
            <a:endParaRPr lang="es-ES_tradnl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921420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inversiones dirigidas a: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los accidentes laborales por 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caídas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bordo.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los accidentes laborales por 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sobreesfuerzos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los accidentes laborales derivados de la utilización de la 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maquinaria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de trabajo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sus 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auxiliares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/ minimizar las consecuencias de las 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caídas al mar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 protección individual de los trabajadores 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(EPI)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objeto de evitar o minimizar las consecuencias de: cortes, pinchazos, contactos térmicos, atrapamientos, aplastamientos, amputaciones, riesgos físicos, químicos y biológicos, etc.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EEPP relacionadas con la perdida auditiva por 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ruido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las EEPP relacionadas con los 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trastornos del sistema musculoesquelético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REGLAMENTO FEMP ART 33</a:t>
            </a:r>
            <a:endParaRPr lang="es-ES_tradnl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867077"/>
            <a:ext cx="87849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para reducir las caídas a bordo: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Buques: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Ayudas para la instalación y mejora los medios de embarque/desembarco de los buques (pasarelas, planchas desembarco, etc.).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Ayudas para la adecuación de los buques existentes a los requisitos del RD 543/2007 en relación a la protección de la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tripulación: instalación/adecuación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barandillas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andariveles,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pasamanos de mal tiempo, etc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Ayudas para la aplicación de tratamientos antideslizantes en bordas, pisos, escaleras, otros.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Armadores / trabajadores: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Ayudas para la compra de EPI (calzado antideslizante, arnés de seguridad).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REGLAMENTO FEMP ART 33</a:t>
            </a:r>
            <a:endParaRPr lang="es-ES_tradnl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994077"/>
            <a:ext cx="87849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para reducir los accidentes por sobreesfuerzos: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Buques: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Ayudas para la mecanización de tareas con elevado riesgo de accidentes por sobreesfuerzos.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961161937"/>
              </p:ext>
            </p:extLst>
          </p:nvPr>
        </p:nvGraphicFramePr>
        <p:xfrm>
          <a:off x="611560" y="879428"/>
          <a:ext cx="8064896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4 Título"/>
          <p:cNvSpPr txBox="1">
            <a:spLocks/>
          </p:cNvSpPr>
          <p:nvPr/>
        </p:nvSpPr>
        <p:spPr>
          <a:xfrm>
            <a:off x="3563888" y="-99392"/>
            <a:ext cx="53285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Estadísticas AT y EEPP</a:t>
            </a:r>
            <a:endParaRPr lang="es-ES_tradnl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REGLAMENTO FEMP ART 33</a:t>
            </a:r>
            <a:endParaRPr lang="es-ES_tradnl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994077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para reducir los accidentes causados por máquinas y equipos de trabajo: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Buques: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 RENOVE para máquinas, equipos de trabajo y elementos auxiliares utilizados en las faenas de pesca.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Ayudas para la mejora de las condiciones de seguridad de las máquinas y los equipos de trabajo utilizados para las faenas de pesca (adecuación a la normativa vigente RD 1215/97, RD 1216/97, etc.).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Armadores / trabajadores: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Ayudas para la adquisición de EPI (Ropa de trabajo, guantes, calzado de seguridad, casco, etc.).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REGLAMENTO FEMP ART 33</a:t>
            </a:r>
            <a:endParaRPr lang="es-ES_tradnl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013822"/>
            <a:ext cx="87849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/ minimizar las consecuencias de las caídas al mar: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Buques: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Ayudas para la adecuación de los buques existentes a los requisitos del RD 543/2007 relacionados con la protección de la tripulación (Anexo VI): instalación/adecuación de amuradas o barandillas eficaces en las partes expuestas de la cubierta de trabajo y en los techos de las superestructuras cuando éstos sirvan como plataformas de trabajo.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Armadores / trabajadores: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Ayudas para la adquisición de nuevos equipos de flotación individual (EFI).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REGLAMENTO FEMP ART 33</a:t>
            </a:r>
            <a:endParaRPr lang="es-ES_tradnl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013822"/>
            <a:ext cx="87849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de protección individual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Armadores / 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rabajadores: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Ayudas para la adquisición de EPI: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Ropa de trabajo y guantes de protección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Protección respiratoria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Protección ocular y facial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Protección de la cabeza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Protección auditiva (orejeras, tapones)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Protección de pies y piernas (calzado de seguridad antideslizante)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Protección contra caídas de altura (sistemas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anticaídas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REGLAMENTO FEMP ART 33</a:t>
            </a:r>
            <a:endParaRPr lang="es-ES_tradnl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013822"/>
            <a:ext cx="87849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Ruido y protección contra sus efectos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Buques: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Ayudas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destinadas al establecimiento de un programa de medidas técnicas para disminuir la generación o propagación del ruido generado por la maquinaria y los equipos de trabajo de a bordo. Ejemplo de medidas técnicas: apantallamiento, cerramiento, recubrimiento con materiales absorbentes del ruido</a:t>
            </a:r>
            <a:r>
              <a:rPr lang="es-ES" sz="2000" smtClean="0">
                <a:latin typeface="Arial" panose="020B0604020202020204" pitchFamily="34" charset="0"/>
                <a:cs typeface="Arial" panose="020B0604020202020204" pitchFamily="34" charset="0"/>
              </a:rPr>
              <a:t>, señalización etc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Armadores / trabajadores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Ayudas a la compra de EPI para protección de los trabajadores contra los efectos del ruido (orejeras y tapones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4 Título"/>
          <p:cNvSpPr txBox="1">
            <a:spLocks/>
          </p:cNvSpPr>
          <p:nvPr/>
        </p:nvSpPr>
        <p:spPr>
          <a:xfrm>
            <a:off x="3203848" y="-99392"/>
            <a:ext cx="59770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REGLAMENTO FEMP ART 33</a:t>
            </a:r>
            <a:endParaRPr lang="es-ES_tradnl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994077"/>
            <a:ext cx="87849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para reducir las EEPP relacionadas con los trastornos del sistema musculoesquelético.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Buques: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Ayudas para la mecanización de tareas con elevado riesgo de carga física.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43034" y="1111994"/>
            <a:ext cx="4689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Muchas Gracias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7" name="Picture 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3" y="2430784"/>
            <a:ext cx="432000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03" y="2410320"/>
            <a:ext cx="432000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231856621"/>
              </p:ext>
            </p:extLst>
          </p:nvPr>
        </p:nvGraphicFramePr>
        <p:xfrm>
          <a:off x="251520" y="893075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Título"/>
          <p:cNvSpPr txBox="1">
            <a:spLocks/>
          </p:cNvSpPr>
          <p:nvPr/>
        </p:nvSpPr>
        <p:spPr>
          <a:xfrm>
            <a:off x="3563888" y="-99392"/>
            <a:ext cx="53285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Estadísticas AT y EEPP</a:t>
            </a:r>
            <a:endParaRPr lang="es-ES_tradnl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797424756"/>
              </p:ext>
            </p:extLst>
          </p:nvPr>
        </p:nvGraphicFramePr>
        <p:xfrm>
          <a:off x="323528" y="1124744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03985" y="969487"/>
            <a:ext cx="7520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 de accidentes según gravedad (2012)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4 Título"/>
          <p:cNvSpPr txBox="1">
            <a:spLocks/>
          </p:cNvSpPr>
          <p:nvPr/>
        </p:nvSpPr>
        <p:spPr>
          <a:xfrm>
            <a:off x="3563888" y="-99392"/>
            <a:ext cx="53285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Estadísticas AT y EEPP</a:t>
            </a:r>
            <a:endParaRPr lang="es-ES_tradnl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13380"/>
              </p:ext>
            </p:extLst>
          </p:nvPr>
        </p:nvGraphicFramePr>
        <p:xfrm>
          <a:off x="1608432" y="1569860"/>
          <a:ext cx="5760640" cy="4077056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4910667"/>
                <a:gridCol w="849973"/>
              </a:tblGrid>
              <a:tr h="410572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Patologías</a:t>
                      </a:r>
                      <a:r>
                        <a:rPr lang="es-E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codo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</a:t>
                      </a:r>
                      <a:r>
                        <a:rPr lang="es-E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8448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Perdida auditiva</a:t>
                      </a:r>
                      <a:r>
                        <a:rPr lang="es-E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ruido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19,3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0572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Síndrome</a:t>
                      </a:r>
                      <a:r>
                        <a:rPr lang="es-E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túnel carpiano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1516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Tendosinovitis de la mano y la muñeca 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0572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Dermatitis en general 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0572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Dedo en gatillo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0572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 lesiones del nervio mediano 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0572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Patología de hombro 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0572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 patologías osteomusculares 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0572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1212" y="1005444"/>
            <a:ext cx="8263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partes EEPP según diagnóstico médico (%)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04156" y="5733256"/>
            <a:ext cx="6769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Fuente: partes cerrados de enfermedades profesionales comunicados a CEPROSS (2007-2012)</a:t>
            </a:r>
          </a:p>
        </p:txBody>
      </p:sp>
      <p:sp>
        <p:nvSpPr>
          <p:cNvPr id="7" name="4 Título"/>
          <p:cNvSpPr txBox="1">
            <a:spLocks/>
          </p:cNvSpPr>
          <p:nvPr/>
        </p:nvSpPr>
        <p:spPr>
          <a:xfrm>
            <a:off x="3563888" y="-99392"/>
            <a:ext cx="53285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Estadísticas AT y EEPP</a:t>
            </a:r>
            <a:endParaRPr lang="es-ES_tradnl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1212" y="1005444"/>
            <a:ext cx="9144000" cy="5400600"/>
            <a:chOff x="4812" y="872716"/>
            <a:chExt cx="9144000" cy="5400600"/>
          </a:xfrm>
        </p:grpSpPr>
        <p:graphicFrame>
          <p:nvGraphicFramePr>
            <p:cNvPr id="5" name="4 Gráfico"/>
            <p:cNvGraphicFramePr/>
            <p:nvPr>
              <p:extLst>
                <p:ext uri="{D42A27DB-BD31-4B8C-83A1-F6EECF244321}">
                  <p14:modId xmlns:p14="http://schemas.microsoft.com/office/powerpoint/2010/main" val="3120145125"/>
                </p:ext>
              </p:extLst>
            </p:nvPr>
          </p:nvGraphicFramePr>
          <p:xfrm>
            <a:off x="4812" y="872716"/>
            <a:ext cx="9144000" cy="5400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7" name="Picture 7" descr="http://vinser.com.ar/wp-content/uploads/2012/03/dolor-lumba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692386"/>
              <a:ext cx="2220868" cy="203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http://upit.cc/i/7b626324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236" y="2225824"/>
              <a:ext cx="1334282" cy="113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12 CuadroTexto"/>
          <p:cNvSpPr txBox="1"/>
          <p:nvPr/>
        </p:nvSpPr>
        <p:spPr>
          <a:xfrm>
            <a:off x="11212" y="1005444"/>
            <a:ext cx="8263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partes EEPP según diagnóstico médico (%)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3563888" y="-99392"/>
            <a:ext cx="53285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Estadísticas AT y EEPP</a:t>
            </a:r>
            <a:endParaRPr lang="es-ES_tradnl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Comisión SEGUMAR. Grupo de Trabajo FEMP Art.33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22/05/2014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</TotalTime>
  <Words>2804</Words>
  <Application>Microsoft Office PowerPoint</Application>
  <PresentationFormat>Presentación en pantalla (4:3)</PresentationFormat>
  <Paragraphs>647</Paragraphs>
  <Slides>55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55</vt:i4>
      </vt:variant>
    </vt:vector>
  </HeadingPairs>
  <TitlesOfParts>
    <vt:vector size="59" baseType="lpstr">
      <vt:lpstr>Diseño personalizado</vt:lpstr>
      <vt:lpstr>1_Diseño personalizado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</dc:creator>
  <cp:lastModifiedBy>Moreno Reyes, Francisco Jose</cp:lastModifiedBy>
  <cp:revision>466</cp:revision>
  <cp:lastPrinted>2014-05-16T11:36:42Z</cp:lastPrinted>
  <dcterms:modified xsi:type="dcterms:W3CDTF">2014-05-19T11:40:13Z</dcterms:modified>
  <cp:contentStatus/>
</cp:coreProperties>
</file>