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59" r:id="rId3"/>
    <p:sldId id="258" r:id="rId4"/>
    <p:sldId id="260" r:id="rId5"/>
    <p:sldId id="261" r:id="rId6"/>
    <p:sldId id="263" r:id="rId7"/>
    <p:sldId id="262" r:id="rId8"/>
    <p:sldId id="264" r:id="rId9"/>
    <p:sldId id="265" r:id="rId10"/>
    <p:sldId id="266" r:id="rId11"/>
    <p:sldId id="267" r:id="rId12"/>
    <p:sldId id="268" r:id="rId13"/>
    <p:sldId id="269" r:id="rId14"/>
    <p:sldId id="270" r:id="rId15"/>
    <p:sldId id="257"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7E1F"/>
    <a:srgbClr val="8B300B"/>
    <a:srgbClr val="2B5420"/>
    <a:srgbClr val="8F6519"/>
    <a:srgbClr val="4D1313"/>
    <a:srgbClr val="43A42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94643" autoAdjust="0"/>
  </p:normalViewPr>
  <p:slideViewPr>
    <p:cSldViewPr>
      <p:cViewPr varScale="1">
        <p:scale>
          <a:sx n="102" d="100"/>
          <a:sy n="102" d="100"/>
        </p:scale>
        <p:origin x="-117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F5D513E-42EE-419A-B1F9-76258B422F84}" type="slidenum">
              <a:rPr lang="en-US"/>
              <a:pPr/>
              <a:t>‹Nº›</a:t>
            </a:fld>
            <a:endParaRPr lang="en-US" dirty="0"/>
          </a:p>
        </p:txBody>
      </p:sp>
    </p:spTree>
    <p:extLst>
      <p:ext uri="{BB962C8B-B14F-4D97-AF65-F5344CB8AC3E}">
        <p14:creationId xmlns:p14="http://schemas.microsoft.com/office/powerpoint/2010/main" xmlns="" val="16992171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defRPr/>
            </a:lvl1pPr>
          </a:lstStyle>
          <a:p>
            <a:r>
              <a:rPr lang="es-ES" smtClean="0"/>
              <a:t>Haga clic para modificar el estilo de título del patrón</a:t>
            </a:r>
            <a:endParaRPr lang="en-US"/>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s-ES" smtClean="0"/>
              <a:t>Haga clic para modificar el estilo de subtítulo del patrón</a:t>
            </a:r>
            <a:endParaRPr lang="en-US"/>
          </a:p>
        </p:txBody>
      </p:sp>
      <p:sp>
        <p:nvSpPr>
          <p:cNvPr id="4100" name="Rectangle 4"/>
          <p:cNvSpPr>
            <a:spLocks noGrp="1" noChangeArrowheads="1"/>
          </p:cNvSpPr>
          <p:nvPr>
            <p:ph type="dt" sz="half" idx="2"/>
          </p:nvPr>
        </p:nvSpPr>
        <p:spPr>
          <a:xfrm>
            <a:off x="457200" y="6477000"/>
            <a:ext cx="2133600" cy="244475"/>
          </a:xfrm>
        </p:spPr>
        <p:txBody>
          <a:bodyPr/>
          <a:lstStyle>
            <a:lvl1pPr>
              <a:defRPr/>
            </a:lvl1pPr>
          </a:lstStyle>
          <a:p>
            <a:fld id="{07A8506E-0D4E-4D0F-AE8A-6957C46F2C6E}" type="datetime1">
              <a:rPr lang="en-US"/>
              <a:pPr/>
              <a:t>11/25/2015</a:t>
            </a:fld>
            <a:endParaRPr lang="en-US" dirty="0"/>
          </a:p>
        </p:txBody>
      </p:sp>
      <p:sp>
        <p:nvSpPr>
          <p:cNvPr id="4101" name="Rectangle 5"/>
          <p:cNvSpPr>
            <a:spLocks noGrp="1" noChangeArrowheads="1"/>
          </p:cNvSpPr>
          <p:nvPr>
            <p:ph type="ftr" sz="quarter" idx="3"/>
          </p:nvPr>
        </p:nvSpPr>
        <p:spPr>
          <a:xfrm>
            <a:off x="3124200" y="6477000"/>
            <a:ext cx="2895600" cy="244475"/>
          </a:xfrm>
        </p:spPr>
        <p:txBody>
          <a:bodyPr/>
          <a:lstStyle>
            <a:lvl1pPr>
              <a:defRPr/>
            </a:lvl1pPr>
          </a:lstStyle>
          <a:p>
            <a:r>
              <a:rPr lang="en-US" dirty="0"/>
              <a:t>copyright 2006 www.brainybetty.com ALL RIGHTS RESERVED.</a:t>
            </a:r>
          </a:p>
        </p:txBody>
      </p:sp>
      <p:sp>
        <p:nvSpPr>
          <p:cNvPr id="4102" name="Rectangle 6"/>
          <p:cNvSpPr>
            <a:spLocks noGrp="1" noChangeArrowheads="1"/>
          </p:cNvSpPr>
          <p:nvPr>
            <p:ph type="sldNum" sz="quarter" idx="4"/>
          </p:nvPr>
        </p:nvSpPr>
        <p:spPr>
          <a:xfrm>
            <a:off x="6553200" y="6477000"/>
            <a:ext cx="2133600" cy="244475"/>
          </a:xfrm>
        </p:spPr>
        <p:txBody>
          <a:bodyPr/>
          <a:lstStyle>
            <a:lvl1pPr>
              <a:defRPr/>
            </a:lvl1pPr>
          </a:lstStyle>
          <a:p>
            <a:fld id="{419054A5-213D-48C4-9FDC-3FF1BB3CB7DB}" type="slidenum">
              <a:rPr lang="en-US"/>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2975FD83-1313-4121-94B4-EB08C58E3302}" type="datetime1">
              <a:rPr lang="en-US"/>
              <a:pPr/>
              <a:t>11/25/2015</a:t>
            </a:fld>
            <a:endParaRPr lang="en-US" dirty="0"/>
          </a:p>
        </p:txBody>
      </p:sp>
      <p:sp>
        <p:nvSpPr>
          <p:cNvPr id="5" name="4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6" name="5 Marcador de número de diapositiva"/>
          <p:cNvSpPr>
            <a:spLocks noGrp="1"/>
          </p:cNvSpPr>
          <p:nvPr>
            <p:ph type="sldNum" sz="quarter" idx="12"/>
          </p:nvPr>
        </p:nvSpPr>
        <p:spPr/>
        <p:txBody>
          <a:bodyPr/>
          <a:lstStyle>
            <a:lvl1pPr>
              <a:defRPr/>
            </a:lvl1pPr>
          </a:lstStyle>
          <a:p>
            <a:fld id="{A61BBBC4-4D45-43DA-A4B3-B940741A88DB}" type="slidenum">
              <a:rPr lang="en-US"/>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2CF2F132-1395-496D-A615-4E281BFF0BE9}" type="datetime1">
              <a:rPr lang="en-US"/>
              <a:pPr/>
              <a:t>11/25/2015</a:t>
            </a:fld>
            <a:endParaRPr lang="en-US" dirty="0"/>
          </a:p>
        </p:txBody>
      </p:sp>
      <p:sp>
        <p:nvSpPr>
          <p:cNvPr id="5" name="4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6" name="5 Marcador de número de diapositiva"/>
          <p:cNvSpPr>
            <a:spLocks noGrp="1"/>
          </p:cNvSpPr>
          <p:nvPr>
            <p:ph type="sldNum" sz="quarter" idx="12"/>
          </p:nvPr>
        </p:nvSpPr>
        <p:spPr/>
        <p:txBody>
          <a:bodyPr/>
          <a:lstStyle>
            <a:lvl1pPr>
              <a:defRPr/>
            </a:lvl1pPr>
          </a:lstStyle>
          <a:p>
            <a:fld id="{30001698-498C-44D6-9E77-04E331FEE1CB}" type="slidenum">
              <a:rPr lang="en-US"/>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1D59506E-E8A6-4486-9B47-192A17DA4F84}" type="datetime1">
              <a:rPr lang="en-US"/>
              <a:pPr/>
              <a:t>11/25/2015</a:t>
            </a:fld>
            <a:endParaRPr lang="en-US" dirty="0"/>
          </a:p>
        </p:txBody>
      </p:sp>
      <p:sp>
        <p:nvSpPr>
          <p:cNvPr id="5" name="4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6" name="5 Marcador de número de diapositiva"/>
          <p:cNvSpPr>
            <a:spLocks noGrp="1"/>
          </p:cNvSpPr>
          <p:nvPr>
            <p:ph type="sldNum" sz="quarter" idx="12"/>
          </p:nvPr>
        </p:nvSpPr>
        <p:spPr/>
        <p:txBody>
          <a:bodyPr/>
          <a:lstStyle>
            <a:lvl1pPr>
              <a:defRPr/>
            </a:lvl1pPr>
          </a:lstStyle>
          <a:p>
            <a:fld id="{8C11DAD6-0AA2-4F7D-9546-A6A366DD909B}" type="slidenum">
              <a:rPr lang="en-US"/>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0D1987DD-1A79-4013-B68B-1CDA905A24DE}" type="datetime1">
              <a:rPr lang="en-US"/>
              <a:pPr/>
              <a:t>11/25/2015</a:t>
            </a:fld>
            <a:endParaRPr lang="en-US" dirty="0"/>
          </a:p>
        </p:txBody>
      </p:sp>
      <p:sp>
        <p:nvSpPr>
          <p:cNvPr id="5" name="4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6" name="5 Marcador de número de diapositiva"/>
          <p:cNvSpPr>
            <a:spLocks noGrp="1"/>
          </p:cNvSpPr>
          <p:nvPr>
            <p:ph type="sldNum" sz="quarter" idx="12"/>
          </p:nvPr>
        </p:nvSpPr>
        <p:spPr/>
        <p:txBody>
          <a:bodyPr/>
          <a:lstStyle>
            <a:lvl1pPr>
              <a:defRPr/>
            </a:lvl1pPr>
          </a:lstStyle>
          <a:p>
            <a:fld id="{F9DE1789-3240-45AC-92E2-08C4BCEA67B6}" type="slidenum">
              <a:rPr lang="en-US"/>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136917F0-29E1-4498-AC2B-80C596E8C31C}" type="datetime1">
              <a:rPr lang="en-US"/>
              <a:pPr/>
              <a:t>11/25/2015</a:t>
            </a:fld>
            <a:endParaRPr lang="en-US" dirty="0"/>
          </a:p>
        </p:txBody>
      </p:sp>
      <p:sp>
        <p:nvSpPr>
          <p:cNvPr id="6" name="5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7" name="6 Marcador de número de diapositiva"/>
          <p:cNvSpPr>
            <a:spLocks noGrp="1"/>
          </p:cNvSpPr>
          <p:nvPr>
            <p:ph type="sldNum" sz="quarter" idx="12"/>
          </p:nvPr>
        </p:nvSpPr>
        <p:spPr/>
        <p:txBody>
          <a:bodyPr/>
          <a:lstStyle>
            <a:lvl1pPr>
              <a:defRPr/>
            </a:lvl1pPr>
          </a:lstStyle>
          <a:p>
            <a:fld id="{E2E92DBE-4C1C-49FB-96DB-BE24CEF6F9A6}" type="slidenum">
              <a:rPr lang="en-US"/>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EACC573B-6A66-4ADD-88BC-F6490E3DC567}" type="datetime1">
              <a:rPr lang="en-US"/>
              <a:pPr/>
              <a:t>11/25/2015</a:t>
            </a:fld>
            <a:endParaRPr lang="en-US" dirty="0"/>
          </a:p>
        </p:txBody>
      </p:sp>
      <p:sp>
        <p:nvSpPr>
          <p:cNvPr id="8" name="7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9" name="8 Marcador de número de diapositiva"/>
          <p:cNvSpPr>
            <a:spLocks noGrp="1"/>
          </p:cNvSpPr>
          <p:nvPr>
            <p:ph type="sldNum" sz="quarter" idx="12"/>
          </p:nvPr>
        </p:nvSpPr>
        <p:spPr/>
        <p:txBody>
          <a:bodyPr/>
          <a:lstStyle>
            <a:lvl1pPr>
              <a:defRPr/>
            </a:lvl1pPr>
          </a:lstStyle>
          <a:p>
            <a:fld id="{BA52339B-4255-4C8E-80A4-7F0AD62D58C5}" type="slidenum">
              <a:rPr lang="en-US"/>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D6992129-72BA-449D-858E-8AAD6565CC6C}" type="datetime1">
              <a:rPr lang="en-US"/>
              <a:pPr/>
              <a:t>11/25/2015</a:t>
            </a:fld>
            <a:endParaRPr lang="en-US" dirty="0"/>
          </a:p>
        </p:txBody>
      </p:sp>
      <p:sp>
        <p:nvSpPr>
          <p:cNvPr id="4" name="3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5" name="4 Marcador de número de diapositiva"/>
          <p:cNvSpPr>
            <a:spLocks noGrp="1"/>
          </p:cNvSpPr>
          <p:nvPr>
            <p:ph type="sldNum" sz="quarter" idx="12"/>
          </p:nvPr>
        </p:nvSpPr>
        <p:spPr/>
        <p:txBody>
          <a:bodyPr/>
          <a:lstStyle>
            <a:lvl1pPr>
              <a:defRPr/>
            </a:lvl1pPr>
          </a:lstStyle>
          <a:p>
            <a:fld id="{D4D1FF73-5401-45C4-AC54-BD3D30C6F3F2}" type="slidenum">
              <a:rPr lang="en-US"/>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C661CE5B-D246-431F-99AC-F76EE7B7E069}" type="datetime1">
              <a:rPr lang="en-US"/>
              <a:pPr/>
              <a:t>11/25/2015</a:t>
            </a:fld>
            <a:endParaRPr lang="en-US" dirty="0"/>
          </a:p>
        </p:txBody>
      </p:sp>
      <p:sp>
        <p:nvSpPr>
          <p:cNvPr id="3" name="2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4" name="3 Marcador de número de diapositiva"/>
          <p:cNvSpPr>
            <a:spLocks noGrp="1"/>
          </p:cNvSpPr>
          <p:nvPr>
            <p:ph type="sldNum" sz="quarter" idx="12"/>
          </p:nvPr>
        </p:nvSpPr>
        <p:spPr/>
        <p:txBody>
          <a:bodyPr/>
          <a:lstStyle>
            <a:lvl1pPr>
              <a:defRPr/>
            </a:lvl1pPr>
          </a:lstStyle>
          <a:p>
            <a:fld id="{9A9EF584-D59E-4553-99DB-BBB2E15A7B75}" type="slidenum">
              <a:rPr lang="en-US"/>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160C9FF7-BF24-4502-AA69-A68623DA1816}" type="datetime1">
              <a:rPr lang="en-US"/>
              <a:pPr/>
              <a:t>11/25/2015</a:t>
            </a:fld>
            <a:endParaRPr lang="en-US" dirty="0"/>
          </a:p>
        </p:txBody>
      </p:sp>
      <p:sp>
        <p:nvSpPr>
          <p:cNvPr id="6" name="5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7" name="6 Marcador de número de diapositiva"/>
          <p:cNvSpPr>
            <a:spLocks noGrp="1"/>
          </p:cNvSpPr>
          <p:nvPr>
            <p:ph type="sldNum" sz="quarter" idx="12"/>
          </p:nvPr>
        </p:nvSpPr>
        <p:spPr/>
        <p:txBody>
          <a:bodyPr/>
          <a:lstStyle>
            <a:lvl1pPr>
              <a:defRPr/>
            </a:lvl1pPr>
          </a:lstStyle>
          <a:p>
            <a:fld id="{19A92278-3A56-43AF-856A-165B39AECD00}" type="slidenum">
              <a:rPr lang="en-US"/>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5E5C1E12-2520-41D7-A93E-1D9DEE4C68FC}" type="datetime1">
              <a:rPr lang="en-US"/>
              <a:pPr/>
              <a:t>11/25/2015</a:t>
            </a:fld>
            <a:endParaRPr lang="en-US" dirty="0"/>
          </a:p>
        </p:txBody>
      </p:sp>
      <p:sp>
        <p:nvSpPr>
          <p:cNvPr id="6" name="5 Marcador de pie de página"/>
          <p:cNvSpPr>
            <a:spLocks noGrp="1"/>
          </p:cNvSpPr>
          <p:nvPr>
            <p:ph type="ftr" sz="quarter" idx="11"/>
          </p:nvPr>
        </p:nvSpPr>
        <p:spPr/>
        <p:txBody>
          <a:bodyPr/>
          <a:lstStyle>
            <a:lvl1pPr>
              <a:defRPr/>
            </a:lvl1pPr>
          </a:lstStyle>
          <a:p>
            <a:r>
              <a:rPr lang="en-US" dirty="0"/>
              <a:t>copyright 2006 www.brainybetty.com ALL RIGHTS RESERVED.</a:t>
            </a:r>
          </a:p>
        </p:txBody>
      </p:sp>
      <p:sp>
        <p:nvSpPr>
          <p:cNvPr id="7" name="6 Marcador de número de diapositiva"/>
          <p:cNvSpPr>
            <a:spLocks noGrp="1"/>
          </p:cNvSpPr>
          <p:nvPr>
            <p:ph type="sldNum" sz="quarter" idx="12"/>
          </p:nvPr>
        </p:nvSpPr>
        <p:spPr/>
        <p:txBody>
          <a:bodyPr/>
          <a:lstStyle>
            <a:lvl1pPr>
              <a:defRPr/>
            </a:lvl1pPr>
          </a:lstStyle>
          <a:p>
            <a:fld id="{7AFE08D5-8D43-4690-B8D5-AA5E725E5E66}" type="slidenum">
              <a:rPr lang="en-US"/>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bg1"/>
                </a:solidFill>
              </a:defRPr>
            </a:lvl1pPr>
          </a:lstStyle>
          <a:p>
            <a:fld id="{C6E18D55-83DD-40E7-8318-26F879B0B0F4}" type="datetime1">
              <a:rPr lang="en-US"/>
              <a:pPr/>
              <a:t>11/25/2015</a:t>
            </a:fld>
            <a:endParaRPr lang="en-US" dirty="0"/>
          </a:p>
        </p:txBody>
      </p:sp>
      <p:sp>
        <p:nvSpPr>
          <p:cNvPr id="1029" name="Rectangle 5"/>
          <p:cNvSpPr>
            <a:spLocks noGrp="1" noChangeArrowheads="1"/>
          </p:cNvSpPr>
          <p:nvPr>
            <p:ph type="ftr" sz="quarter" idx="3"/>
          </p:nvPr>
        </p:nvSpPr>
        <p:spPr bwMode="auto">
          <a:xfrm>
            <a:off x="2286000" y="6381750"/>
            <a:ext cx="518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bg1"/>
                </a:solidFill>
              </a:defRPr>
            </a:lvl1pPr>
          </a:lstStyle>
          <a:p>
            <a:r>
              <a:rPr lang="en-US" dirty="0"/>
              <a:t>copyright 2006 www.brainybetty.com ALL RIGHTS RESERVED.</a:t>
            </a:r>
          </a:p>
        </p:txBody>
      </p:sp>
      <p:sp>
        <p:nvSpPr>
          <p:cNvPr id="1030" name="Rectangle 6"/>
          <p:cNvSpPr>
            <a:spLocks noGrp="1" noChangeArrowheads="1"/>
          </p:cNvSpPr>
          <p:nvPr>
            <p:ph type="sldNum" sz="quarter" idx="4"/>
          </p:nvPr>
        </p:nvSpPr>
        <p:spPr bwMode="auto">
          <a:xfrm>
            <a:off x="8153400" y="6381750"/>
            <a:ext cx="990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defRPr>
            </a:lvl1pPr>
          </a:lstStyle>
          <a:p>
            <a:fld id="{8200FAD0-3D43-475B-9C97-B59640EDA7EA}" type="slidenum">
              <a:rPr lang="en-US"/>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charset="0"/>
        </a:defRPr>
      </a:lvl2pPr>
      <a:lvl3pPr algn="ctr" rtl="0" eaLnBrk="1" fontAlgn="base" hangingPunct="1">
        <a:spcBef>
          <a:spcPct val="0"/>
        </a:spcBef>
        <a:spcAft>
          <a:spcPct val="0"/>
        </a:spcAft>
        <a:defRPr sz="4400">
          <a:solidFill>
            <a:schemeClr val="bg1"/>
          </a:solidFill>
          <a:latin typeface="Arial" charset="0"/>
        </a:defRPr>
      </a:lvl3pPr>
      <a:lvl4pPr algn="ctr" rtl="0" eaLnBrk="1" fontAlgn="base" hangingPunct="1">
        <a:spcBef>
          <a:spcPct val="0"/>
        </a:spcBef>
        <a:spcAft>
          <a:spcPct val="0"/>
        </a:spcAft>
        <a:defRPr sz="4400">
          <a:solidFill>
            <a:schemeClr val="bg1"/>
          </a:solidFill>
          <a:latin typeface="Arial" charset="0"/>
        </a:defRPr>
      </a:lvl4pPr>
      <a:lvl5pPr algn="ctr" rtl="0" eaLnBrk="1" fontAlgn="base" hangingPunct="1">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Arial" charset="0"/>
        </a:defRPr>
      </a:lvl6pPr>
      <a:lvl7pPr marL="914400" algn="ctr" rtl="0" eaLnBrk="1" fontAlgn="base" hangingPunct="1">
        <a:spcBef>
          <a:spcPct val="0"/>
        </a:spcBef>
        <a:spcAft>
          <a:spcPct val="0"/>
        </a:spcAft>
        <a:defRPr sz="4400">
          <a:solidFill>
            <a:schemeClr val="bg1"/>
          </a:solidFill>
          <a:latin typeface="Arial" charset="0"/>
        </a:defRPr>
      </a:lvl7pPr>
      <a:lvl8pPr marL="1371600" algn="ctr" rtl="0" eaLnBrk="1" fontAlgn="base" hangingPunct="1">
        <a:spcBef>
          <a:spcPct val="0"/>
        </a:spcBef>
        <a:spcAft>
          <a:spcPct val="0"/>
        </a:spcAft>
        <a:defRPr sz="4400">
          <a:solidFill>
            <a:schemeClr val="bg1"/>
          </a:solidFill>
          <a:latin typeface="Arial" charset="0"/>
        </a:defRPr>
      </a:lvl8pPr>
      <a:lvl9pPr marL="1828800" algn="ctr" rtl="0" eaLnBrk="1" fontAlgn="base" hangingPunct="1">
        <a:spcBef>
          <a:spcPct val="0"/>
        </a:spcBef>
        <a:spcAft>
          <a:spcPct val="0"/>
        </a:spcAft>
        <a:defRPr sz="44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331640" y="1412776"/>
            <a:ext cx="6912768" cy="2520280"/>
          </a:xfrm>
          <a:prstGeom prst="roundRect">
            <a:avLst/>
          </a:prstGeom>
          <a:solidFill>
            <a:srgbClr val="8B300B"/>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400" b="1" dirty="0" smtClean="0">
                <a:solidFill>
                  <a:srgbClr val="FFFFFF"/>
                </a:solidFill>
                <a:latin typeface="Calibri" pitchFamily="34" charset="0"/>
              </a:rPr>
              <a:t>Jornada de Aplicación del Reglamento de la Madera</a:t>
            </a:r>
            <a:br>
              <a:rPr lang="es-ES" sz="4400" b="1" dirty="0" smtClean="0">
                <a:solidFill>
                  <a:srgbClr val="FFFFFF"/>
                </a:solidFill>
                <a:latin typeface="Calibri" pitchFamily="34" charset="0"/>
              </a:rPr>
            </a:br>
            <a:r>
              <a:rPr lang="es-ES" sz="4400" b="1" dirty="0" smtClean="0">
                <a:solidFill>
                  <a:srgbClr val="FFFFFF"/>
                </a:solidFill>
                <a:latin typeface="Calibri" pitchFamily="34" charset="0"/>
              </a:rPr>
              <a:t>EUTR</a:t>
            </a:r>
            <a:endParaRPr lang="es-ES" sz="4400" b="1" dirty="0">
              <a:latin typeface="Calibri" pitchFamily="34" charset="0"/>
            </a:endParaRPr>
          </a:p>
        </p:txBody>
      </p:sp>
      <p:sp>
        <p:nvSpPr>
          <p:cNvPr id="2051" name="Rectangle 3"/>
          <p:cNvSpPr>
            <a:spLocks noGrp="1" noChangeArrowheads="1"/>
          </p:cNvSpPr>
          <p:nvPr>
            <p:ph type="subTitle" idx="1"/>
          </p:nvPr>
        </p:nvSpPr>
        <p:spPr>
          <a:xfrm>
            <a:off x="1317811" y="4509120"/>
            <a:ext cx="6400800" cy="1152128"/>
          </a:xfrm>
        </p:spPr>
        <p:txBody>
          <a:bodyPr/>
          <a:lstStyle/>
          <a:p>
            <a:r>
              <a:rPr lang="es-ES" sz="3600" b="1" dirty="0" smtClean="0">
                <a:solidFill>
                  <a:srgbClr val="4D1313"/>
                </a:solidFill>
                <a:latin typeface="Helvetica" pitchFamily="34" charset="0"/>
              </a:rPr>
              <a:t>Licencias</a:t>
            </a:r>
            <a:r>
              <a:rPr lang="en-US" sz="3600" b="1" dirty="0" smtClean="0">
                <a:solidFill>
                  <a:srgbClr val="4D1313"/>
                </a:solidFill>
                <a:latin typeface="Helvetica" pitchFamily="34" charset="0"/>
              </a:rPr>
              <a:t> FLEGT</a:t>
            </a:r>
            <a:endParaRPr lang="en-US" sz="3600" b="1" dirty="0">
              <a:solidFill>
                <a:srgbClr val="4D1313"/>
              </a:solidFill>
              <a:latin typeface="Helvetica" pitchFamily="34" charset="0"/>
            </a:endParaRPr>
          </a:p>
        </p:txBody>
      </p:sp>
      <p:pic>
        <p:nvPicPr>
          <p:cNvPr id="4"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nvGraphicFramePr>
        <p:xfrm>
          <a:off x="467544" y="756746"/>
          <a:ext cx="8136903" cy="6172200"/>
        </p:xfrm>
        <a:graphic>
          <a:graphicData uri="http://schemas.openxmlformats.org/drawingml/2006/table">
            <a:tbl>
              <a:tblPr firstRow="1" bandRow="1">
                <a:tableStyleId>{5C22544A-7EE6-4342-B048-85BDC9FD1C3A}</a:tableStyleId>
              </a:tblPr>
              <a:tblGrid>
                <a:gridCol w="2712301"/>
                <a:gridCol w="2712301"/>
                <a:gridCol w="2712301"/>
              </a:tblGrid>
              <a:tr h="457363">
                <a:tc>
                  <a:txBody>
                    <a:bodyPr/>
                    <a:lstStyle/>
                    <a:p>
                      <a:r>
                        <a:rPr lang="es-ES" sz="1050" b="0" dirty="0" smtClean="0">
                          <a:solidFill>
                            <a:schemeClr val="tx1"/>
                          </a:solidFill>
                          <a:latin typeface="Verdana" pitchFamily="34" charset="0"/>
                          <a:ea typeface="Verdana" pitchFamily="34" charset="0"/>
                          <a:cs typeface="Verdana" pitchFamily="34" charset="0"/>
                        </a:rPr>
                        <a:t>Casilla</a:t>
                      </a:r>
                      <a:r>
                        <a:rPr lang="es-ES" sz="1050" b="0" baseline="0" dirty="0" smtClean="0">
                          <a:solidFill>
                            <a:schemeClr val="tx1"/>
                          </a:solidFill>
                          <a:latin typeface="Verdana" pitchFamily="34" charset="0"/>
                          <a:ea typeface="Verdana" pitchFamily="34" charset="0"/>
                          <a:cs typeface="Verdana" pitchFamily="34" charset="0"/>
                        </a:rPr>
                        <a:t> 1</a:t>
                      </a:r>
                      <a:endParaRPr lang="es-ES" sz="1050" b="0" dirty="0">
                        <a:solidFill>
                          <a:schemeClr val="tx1"/>
                        </a:solidFill>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pPr>
                        <a:lnSpc>
                          <a:spcPct val="105000"/>
                        </a:lnSpc>
                        <a:spcBef>
                          <a:spcPts val="150"/>
                        </a:spcBef>
                        <a:spcAft>
                          <a:spcPts val="150"/>
                        </a:spcAft>
                      </a:pPr>
                      <a:r>
                        <a:rPr lang="es-ES" sz="1000" b="0" dirty="0">
                          <a:solidFill>
                            <a:srgbClr val="000000"/>
                          </a:solidFill>
                          <a:latin typeface="Verdana"/>
                          <a:ea typeface="Times New Roman"/>
                          <a:cs typeface="Times New Roman"/>
                        </a:rPr>
                        <a:t>Autoridad emisora</a:t>
                      </a:r>
                      <a:endParaRPr lang="es-ES" sz="1100" b="0" dirty="0">
                        <a:latin typeface="Cambria"/>
                        <a:ea typeface="Times New Roman"/>
                        <a:cs typeface="Times New Roman"/>
                      </a:endParaRPr>
                    </a:p>
                  </a:txBody>
                  <a:tcPr marL="0" marR="0" marT="0" marB="0">
                    <a:solidFill>
                      <a:schemeClr val="accent1">
                        <a:lumMod val="20000"/>
                        <a:lumOff val="80000"/>
                      </a:schemeClr>
                    </a:solidFill>
                  </a:tcPr>
                </a:tc>
                <a:tc>
                  <a:txBody>
                    <a:bodyPr/>
                    <a:lstStyle/>
                    <a:p>
                      <a:pPr>
                        <a:lnSpc>
                          <a:spcPct val="105000"/>
                        </a:lnSpc>
                        <a:spcBef>
                          <a:spcPts val="150"/>
                        </a:spcBef>
                        <a:spcAft>
                          <a:spcPts val="150"/>
                        </a:spcAft>
                      </a:pPr>
                      <a:r>
                        <a:rPr lang="es-ES" sz="1000" b="0" dirty="0">
                          <a:solidFill>
                            <a:srgbClr val="000000"/>
                          </a:solidFill>
                          <a:latin typeface="Verdana"/>
                          <a:ea typeface="Times New Roman"/>
                          <a:cs typeface="Times New Roman"/>
                        </a:rPr>
                        <a:t>Nombre, dirección y número de registro de la autoridad encargada de conceder las licencias.</a:t>
                      </a:r>
                      <a:endParaRPr lang="es-ES" sz="1100" b="0" dirty="0">
                        <a:latin typeface="Cambria"/>
                        <a:ea typeface="Times New Roman"/>
                        <a:cs typeface="Times New Roman"/>
                      </a:endParaRPr>
                    </a:p>
                  </a:txBody>
                  <a:tcPr marL="0" marR="0" marT="0" marB="0">
                    <a:solidFill>
                      <a:schemeClr val="accent1">
                        <a:lumMod val="20000"/>
                        <a:lumOff val="80000"/>
                      </a:schemeClr>
                    </a:solidFill>
                  </a:tcPr>
                </a:tc>
              </a:tr>
              <a:tr h="769793">
                <a:tc>
                  <a:txBody>
                    <a:bodyPr/>
                    <a:lstStyle/>
                    <a:p>
                      <a:r>
                        <a:rPr lang="es-ES" sz="1050" dirty="0" smtClean="0">
                          <a:latin typeface="Verdana" pitchFamily="34" charset="0"/>
                          <a:ea typeface="Verdana" pitchFamily="34" charset="0"/>
                          <a:cs typeface="Verdana" pitchFamily="34" charset="0"/>
                        </a:rPr>
                        <a:t>Casilla 2</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Información destinada </a:t>
                      </a:r>
                      <a:r>
                        <a:rPr lang="es-ES" sz="1000" dirty="0" smtClean="0">
                          <a:solidFill>
                            <a:srgbClr val="000000"/>
                          </a:solidFill>
                          <a:latin typeface="Verdana"/>
                          <a:ea typeface="Times New Roman"/>
                          <a:cs typeface="Times New Roman"/>
                        </a:rPr>
                        <a:t>al País</a:t>
                      </a:r>
                      <a:r>
                        <a:rPr lang="es-ES" sz="1000" baseline="0" dirty="0" smtClean="0">
                          <a:solidFill>
                            <a:srgbClr val="000000"/>
                          </a:solidFill>
                          <a:latin typeface="Verdana"/>
                          <a:ea typeface="Times New Roman"/>
                          <a:cs typeface="Times New Roman"/>
                        </a:rPr>
                        <a:t> socio</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Nombre y dirección del importador, valor total (en USD) del envío, así como nombre y código ISO de dos letras del país de destino y, si procede, del país de tránsito.</a:t>
                      </a:r>
                      <a:endParaRPr lang="es-ES" sz="1100" dirty="0">
                        <a:latin typeface="Cambria"/>
                        <a:ea typeface="Times New Roman"/>
                        <a:cs typeface="Times New Roman"/>
                      </a:endParaRPr>
                    </a:p>
                  </a:txBody>
                  <a:tcPr marL="0" marR="0" marT="0" marB="0"/>
                </a:tc>
              </a:tr>
              <a:tr h="301148">
                <a:tc>
                  <a:txBody>
                    <a:bodyPr/>
                    <a:lstStyle/>
                    <a:p>
                      <a:r>
                        <a:rPr lang="es-ES" sz="1050" dirty="0" smtClean="0">
                          <a:latin typeface="Verdana" pitchFamily="34" charset="0"/>
                          <a:ea typeface="Verdana" pitchFamily="34" charset="0"/>
                          <a:cs typeface="Verdana" pitchFamily="34" charset="0"/>
                        </a:rPr>
                        <a:t>Casilla 3</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a:t>
                      </a:r>
                      <a:r>
                        <a:rPr lang="es-ES" sz="1000" baseline="30000" dirty="0">
                          <a:solidFill>
                            <a:srgbClr val="000000"/>
                          </a:solidFill>
                          <a:latin typeface="Verdana"/>
                          <a:ea typeface="Times New Roman"/>
                          <a:cs typeface="Times New Roman"/>
                        </a:rPr>
                        <a:t>o</a:t>
                      </a:r>
                      <a:r>
                        <a:rPr lang="es-ES" sz="1000" dirty="0">
                          <a:solidFill>
                            <a:srgbClr val="000000"/>
                          </a:solidFill>
                          <a:latin typeface="Verdana"/>
                          <a:ea typeface="Times New Roman"/>
                          <a:cs typeface="Times New Roman"/>
                        </a:rPr>
                        <a:t> del documento V-Legal/número de la licencia</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Número de emisión.</a:t>
                      </a:r>
                      <a:endParaRPr lang="es-ES" sz="1100" dirty="0">
                        <a:latin typeface="Cambria"/>
                        <a:ea typeface="Times New Roman"/>
                        <a:cs typeface="Times New Roman"/>
                      </a:endParaRPr>
                    </a:p>
                  </a:txBody>
                  <a:tcPr marL="0" marR="0" marT="0" marB="0"/>
                </a:tc>
              </a:tr>
              <a:tr h="245481">
                <a:tc>
                  <a:txBody>
                    <a:bodyPr/>
                    <a:lstStyle/>
                    <a:p>
                      <a:r>
                        <a:rPr lang="es-ES" sz="1050" dirty="0" smtClean="0">
                          <a:latin typeface="Verdana" pitchFamily="34" charset="0"/>
                          <a:ea typeface="Verdana" pitchFamily="34" charset="0"/>
                          <a:cs typeface="Verdana" pitchFamily="34" charset="0"/>
                        </a:rPr>
                        <a:t>Casilla 4</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Fecha de expiración</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Período de validez de la licencia.</a:t>
                      </a:r>
                      <a:endParaRPr lang="es-ES" sz="1100" dirty="0">
                        <a:latin typeface="Cambria"/>
                        <a:ea typeface="Times New Roman"/>
                        <a:cs typeface="Times New Roman"/>
                      </a:endParaRPr>
                    </a:p>
                  </a:txBody>
                  <a:tcPr marL="0" marR="0" marT="0" marB="0"/>
                </a:tc>
              </a:tr>
              <a:tr h="301148">
                <a:tc>
                  <a:txBody>
                    <a:bodyPr/>
                    <a:lstStyle/>
                    <a:p>
                      <a:r>
                        <a:rPr lang="es-ES" sz="1050" dirty="0" smtClean="0">
                          <a:latin typeface="Verdana" pitchFamily="34" charset="0"/>
                          <a:ea typeface="Verdana" pitchFamily="34" charset="0"/>
                          <a:cs typeface="Verdana" pitchFamily="34" charset="0"/>
                        </a:rPr>
                        <a:t>Casilla 5</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País de exportación</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País socio desde el que se han exportado los productos de la madera a la UE.</a:t>
                      </a:r>
                      <a:endParaRPr lang="es-ES" sz="1100" dirty="0">
                        <a:latin typeface="Cambria"/>
                        <a:ea typeface="Times New Roman"/>
                        <a:cs typeface="Times New Roman"/>
                      </a:endParaRPr>
                    </a:p>
                  </a:txBody>
                  <a:tcPr marL="0" marR="0" marT="0" marB="0"/>
                </a:tc>
              </a:tr>
              <a:tr h="301148">
                <a:tc>
                  <a:txBody>
                    <a:bodyPr/>
                    <a:lstStyle/>
                    <a:p>
                      <a:r>
                        <a:rPr lang="es-ES" sz="1050" dirty="0" smtClean="0">
                          <a:latin typeface="Verdana" pitchFamily="34" charset="0"/>
                          <a:ea typeface="Verdana" pitchFamily="34" charset="0"/>
                          <a:cs typeface="Verdana" pitchFamily="34" charset="0"/>
                        </a:rPr>
                        <a:t>Casilla 6</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Código ISO</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Código ISO de dos letras del país socio indicado en la casilla 5.</a:t>
                      </a:r>
                      <a:endParaRPr lang="es-ES" sz="1100" dirty="0">
                        <a:latin typeface="Cambria"/>
                        <a:ea typeface="Times New Roman"/>
                        <a:cs typeface="Times New Roman"/>
                      </a:endParaRPr>
                    </a:p>
                  </a:txBody>
                  <a:tcPr marL="0" marR="0" marT="0" marB="0"/>
                </a:tc>
              </a:tr>
              <a:tr h="301148">
                <a:tc>
                  <a:txBody>
                    <a:bodyPr/>
                    <a:lstStyle/>
                    <a:p>
                      <a:r>
                        <a:rPr lang="es-ES" sz="1050" dirty="0" smtClean="0">
                          <a:latin typeface="Verdana" pitchFamily="34" charset="0"/>
                          <a:ea typeface="Verdana" pitchFamily="34" charset="0"/>
                          <a:cs typeface="Verdana" pitchFamily="34" charset="0"/>
                        </a:rPr>
                        <a:t>Casilla 7</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Medio de transporte</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Medio de transporte en el punto de exportación.</a:t>
                      </a:r>
                      <a:endParaRPr lang="es-ES" sz="1100" dirty="0">
                        <a:latin typeface="Cambria"/>
                        <a:ea typeface="Times New Roman"/>
                        <a:cs typeface="Times New Roman"/>
                      </a:endParaRPr>
                    </a:p>
                  </a:txBody>
                  <a:tcPr marL="0" marR="0" marT="0" marB="0"/>
                </a:tc>
              </a:tr>
              <a:tr h="457363">
                <a:tc>
                  <a:txBody>
                    <a:bodyPr/>
                    <a:lstStyle/>
                    <a:p>
                      <a:r>
                        <a:rPr lang="es-ES" sz="1050" dirty="0" smtClean="0">
                          <a:latin typeface="Verdana" pitchFamily="34" charset="0"/>
                          <a:ea typeface="Verdana" pitchFamily="34" charset="0"/>
                          <a:cs typeface="Verdana" pitchFamily="34" charset="0"/>
                        </a:rPr>
                        <a:t>Casilla 8</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Titular de la licencia</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Nombre y dirección del exportador y número de exportador registrado ETPIK y número de identificación fiscal.</a:t>
                      </a:r>
                      <a:endParaRPr lang="es-ES" sz="1100" dirty="0">
                        <a:latin typeface="Cambria"/>
                        <a:ea typeface="Times New Roman"/>
                        <a:cs typeface="Times New Roman"/>
                      </a:endParaRPr>
                    </a:p>
                  </a:txBody>
                  <a:tcPr marL="0" marR="0" marT="0" marB="0"/>
                </a:tc>
              </a:tr>
              <a:tr h="613578">
                <a:tc>
                  <a:txBody>
                    <a:bodyPr/>
                    <a:lstStyle/>
                    <a:p>
                      <a:r>
                        <a:rPr lang="es-ES" sz="1050" dirty="0" smtClean="0">
                          <a:latin typeface="Verdana" pitchFamily="34" charset="0"/>
                          <a:ea typeface="Verdana" pitchFamily="34" charset="0"/>
                          <a:cs typeface="Verdana" pitchFamily="34" charset="0"/>
                        </a:rPr>
                        <a:t>Casilla 9</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Descripción comercial</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Descripción comercial del producto o productos de la madera. La descripción debe ser suficientemente detallada para permitir la clasificación en el SA.</a:t>
                      </a:r>
                      <a:endParaRPr lang="es-ES" sz="1100" dirty="0">
                        <a:latin typeface="Cambria"/>
                        <a:ea typeface="Times New Roman"/>
                        <a:cs typeface="Times New Roman"/>
                      </a:endParaRPr>
                    </a:p>
                  </a:txBody>
                  <a:tcPr marL="0" marR="0" marT="0" marB="0"/>
                </a:tc>
              </a:tr>
              <a:tr h="613578">
                <a:tc>
                  <a:txBody>
                    <a:bodyPr/>
                    <a:lstStyle/>
                    <a:p>
                      <a:r>
                        <a:rPr lang="es-ES" sz="1050" dirty="0" smtClean="0">
                          <a:latin typeface="Verdana" pitchFamily="34" charset="0"/>
                          <a:ea typeface="Verdana" pitchFamily="34" charset="0"/>
                          <a:cs typeface="Verdana" pitchFamily="34" charset="0"/>
                        </a:rPr>
                        <a:t>Casilla 10</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Código SA</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smtClean="0">
                          <a:solidFill>
                            <a:srgbClr val="000000"/>
                          </a:solidFill>
                          <a:latin typeface="Verdana"/>
                          <a:ea typeface="Times New Roman"/>
                          <a:cs typeface="Times New Roman"/>
                        </a:rPr>
                        <a:t>Código </a:t>
                      </a:r>
                      <a:r>
                        <a:rPr lang="es-ES" sz="1000" dirty="0">
                          <a:solidFill>
                            <a:srgbClr val="000000"/>
                          </a:solidFill>
                          <a:latin typeface="Verdana"/>
                          <a:ea typeface="Times New Roman"/>
                          <a:cs typeface="Times New Roman"/>
                        </a:rPr>
                        <a:t>de mercancías de cuatro o seis dígitos con arreglo al el Sistema Armonizado de Designación y Codificación de </a:t>
                      </a:r>
                      <a:r>
                        <a:rPr lang="es-ES" sz="1000" dirty="0" smtClean="0">
                          <a:solidFill>
                            <a:srgbClr val="000000"/>
                          </a:solidFill>
                          <a:latin typeface="Verdana"/>
                          <a:ea typeface="Times New Roman"/>
                          <a:cs typeface="Times New Roman"/>
                        </a:rPr>
                        <a:t>Mercancías.</a:t>
                      </a:r>
                      <a:endParaRPr lang="es-ES" sz="1100" dirty="0">
                        <a:latin typeface="Cambria"/>
                        <a:ea typeface="Times New Roman"/>
                        <a:cs typeface="Times New Roman"/>
                      </a:endParaRPr>
                    </a:p>
                  </a:txBody>
                  <a:tcPr marL="0" marR="0" marT="0" marB="0"/>
                </a:tc>
              </a:tr>
              <a:tr h="1550868">
                <a:tc>
                  <a:txBody>
                    <a:bodyPr/>
                    <a:lstStyle/>
                    <a:p>
                      <a:r>
                        <a:rPr lang="es-ES" sz="1050" dirty="0" smtClean="0">
                          <a:latin typeface="Verdana" pitchFamily="34" charset="0"/>
                          <a:ea typeface="Verdana" pitchFamily="34" charset="0"/>
                          <a:cs typeface="Verdana" pitchFamily="34" charset="0"/>
                        </a:rPr>
                        <a:t>Casilla 11</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Nombre común y científico</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Nombre común y científico de las especies de madera utilizadas en el producto. Si el producto está compuesto por más de una especie, utilice una línea para cada una de ellas. Esta información puede omitirse en caso de un producto compuesto o de un componente que contenga varias especies que hayan perdido su identidad (por ejemplo, tableros de partículas).</a:t>
                      </a:r>
                      <a:endParaRPr lang="es-ES" sz="1100" dirty="0">
                        <a:latin typeface="Cambria"/>
                        <a:ea typeface="Times New Roman"/>
                        <a:cs typeface="Times New Roman"/>
                      </a:endParaRPr>
                    </a:p>
                  </a:txBody>
                  <a:tcPr marL="0" marR="0" marT="0" marB="0"/>
                </a:tc>
              </a:tr>
            </a:tbl>
          </a:graphicData>
        </a:graphic>
      </p:graphicFrame>
      <p:pic>
        <p:nvPicPr>
          <p:cNvPr id="3"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nvGraphicFramePr>
        <p:xfrm>
          <a:off x="467544" y="892636"/>
          <a:ext cx="8568951" cy="5920740"/>
        </p:xfrm>
        <a:graphic>
          <a:graphicData uri="http://schemas.openxmlformats.org/drawingml/2006/table">
            <a:tbl>
              <a:tblPr firstRow="1" bandRow="1">
                <a:tableStyleId>{5C22544A-7EE6-4342-B048-85BDC9FD1C3A}</a:tableStyleId>
              </a:tblPr>
              <a:tblGrid>
                <a:gridCol w="2856317"/>
                <a:gridCol w="2856317"/>
                <a:gridCol w="2856317"/>
              </a:tblGrid>
              <a:tr h="566692">
                <a:tc>
                  <a:txBody>
                    <a:bodyPr/>
                    <a:lstStyle/>
                    <a:p>
                      <a:r>
                        <a:rPr lang="es-ES" sz="1050" b="0" dirty="0" smtClean="0">
                          <a:solidFill>
                            <a:schemeClr val="tx1"/>
                          </a:solidFill>
                          <a:latin typeface="Verdana" pitchFamily="34" charset="0"/>
                          <a:ea typeface="Verdana" pitchFamily="34" charset="0"/>
                          <a:cs typeface="Verdana" pitchFamily="34" charset="0"/>
                        </a:rPr>
                        <a:t>Casilla</a:t>
                      </a:r>
                      <a:r>
                        <a:rPr lang="es-ES" sz="1050" b="0" baseline="0" dirty="0" smtClean="0">
                          <a:solidFill>
                            <a:schemeClr val="tx1"/>
                          </a:solidFill>
                          <a:latin typeface="Verdana" pitchFamily="34" charset="0"/>
                          <a:ea typeface="Verdana" pitchFamily="34" charset="0"/>
                          <a:cs typeface="Verdana" pitchFamily="34" charset="0"/>
                        </a:rPr>
                        <a:t> 12</a:t>
                      </a:r>
                      <a:endParaRPr lang="es-ES" sz="1050" b="0" dirty="0">
                        <a:solidFill>
                          <a:schemeClr val="tx1"/>
                        </a:solidFill>
                        <a:latin typeface="Verdana" pitchFamily="34" charset="0"/>
                        <a:ea typeface="Verdana" pitchFamily="34" charset="0"/>
                        <a:cs typeface="Verdana" pitchFamily="34" charset="0"/>
                      </a:endParaRPr>
                    </a:p>
                  </a:txBody>
                  <a:tcPr>
                    <a:solidFill>
                      <a:schemeClr val="accent1">
                        <a:lumMod val="20000"/>
                        <a:lumOff val="80000"/>
                      </a:schemeClr>
                    </a:solidFill>
                  </a:tcPr>
                </a:tc>
                <a:tc>
                  <a:txBody>
                    <a:bodyPr/>
                    <a:lstStyle/>
                    <a:p>
                      <a:pPr>
                        <a:lnSpc>
                          <a:spcPct val="105000"/>
                        </a:lnSpc>
                        <a:spcBef>
                          <a:spcPts val="150"/>
                        </a:spcBef>
                        <a:spcAft>
                          <a:spcPts val="150"/>
                        </a:spcAft>
                      </a:pPr>
                      <a:r>
                        <a:rPr lang="es-ES" sz="1000" b="0" dirty="0">
                          <a:solidFill>
                            <a:srgbClr val="000000"/>
                          </a:solidFill>
                          <a:latin typeface="Verdana"/>
                          <a:ea typeface="Times New Roman"/>
                          <a:cs typeface="Times New Roman"/>
                        </a:rPr>
                        <a:t>Países de aprovechamiento</a:t>
                      </a:r>
                      <a:endParaRPr lang="es-ES" sz="1100" b="0" dirty="0">
                        <a:latin typeface="Cambria"/>
                        <a:ea typeface="Times New Roman"/>
                        <a:cs typeface="Times New Roman"/>
                      </a:endParaRPr>
                    </a:p>
                  </a:txBody>
                  <a:tcPr marL="0" marR="0" marT="0" marB="0">
                    <a:solidFill>
                      <a:schemeClr val="accent1">
                        <a:lumMod val="20000"/>
                        <a:lumOff val="80000"/>
                      </a:schemeClr>
                    </a:solidFill>
                  </a:tcPr>
                </a:tc>
                <a:tc>
                  <a:txBody>
                    <a:bodyPr/>
                    <a:lstStyle/>
                    <a:p>
                      <a:pPr>
                        <a:lnSpc>
                          <a:spcPct val="105000"/>
                        </a:lnSpc>
                        <a:spcBef>
                          <a:spcPts val="150"/>
                        </a:spcBef>
                        <a:spcAft>
                          <a:spcPts val="150"/>
                        </a:spcAft>
                      </a:pPr>
                      <a:r>
                        <a:rPr lang="es-ES" sz="1000" b="0" dirty="0">
                          <a:solidFill>
                            <a:srgbClr val="000000"/>
                          </a:solidFill>
                          <a:latin typeface="Verdana"/>
                          <a:ea typeface="Times New Roman"/>
                          <a:cs typeface="Times New Roman"/>
                        </a:rPr>
                        <a:t>Países en los que se aprovechó la especie de madera indicada en la casilla 10. En caso de un producto compuesto, indique todas las fuentes de la madera utilizada. Esta información puede omitirse en caso de un producto compuesto o de un componente que contenga varias especies que hayan perdido su identidad (por ejemplo, tableros de partículas).</a:t>
                      </a:r>
                      <a:endParaRPr lang="es-ES" sz="1100" b="0" dirty="0">
                        <a:latin typeface="Cambria"/>
                        <a:ea typeface="Times New Roman"/>
                        <a:cs typeface="Times New Roman"/>
                      </a:endParaRPr>
                    </a:p>
                  </a:txBody>
                  <a:tcPr marL="0" marR="0" marT="0" marB="0">
                    <a:solidFill>
                      <a:schemeClr val="accent1">
                        <a:lumMod val="20000"/>
                        <a:lumOff val="80000"/>
                      </a:schemeClr>
                    </a:solidFill>
                  </a:tcPr>
                </a:tc>
              </a:tr>
              <a:tr h="566692">
                <a:tc>
                  <a:txBody>
                    <a:bodyPr/>
                    <a:lstStyle/>
                    <a:p>
                      <a:r>
                        <a:rPr lang="es-ES" sz="1050" dirty="0" smtClean="0">
                          <a:latin typeface="Verdana" pitchFamily="34" charset="0"/>
                          <a:ea typeface="Verdana" pitchFamily="34" charset="0"/>
                          <a:cs typeface="Verdana" pitchFamily="34" charset="0"/>
                        </a:rPr>
                        <a:t>Casilla 13</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Códigos ISO</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Código ISO de los países indicados en la casilla 12. Esta información puede omitirse en caso de un producto compuesto o de un componente que contenga varias especies que hayan perdido su identidad (por ejemplo, tableros de partículas).</a:t>
                      </a:r>
                      <a:endParaRPr lang="es-ES" sz="1100" dirty="0">
                        <a:latin typeface="Cambria"/>
                        <a:ea typeface="Times New Roman"/>
                        <a:cs typeface="Times New Roman"/>
                      </a:endParaRPr>
                    </a:p>
                  </a:txBody>
                  <a:tcPr marL="0" marR="0" marT="0" marB="0"/>
                </a:tc>
              </a:tr>
              <a:tr h="377404">
                <a:tc>
                  <a:txBody>
                    <a:bodyPr/>
                    <a:lstStyle/>
                    <a:p>
                      <a:r>
                        <a:rPr lang="es-ES" sz="1050" dirty="0" smtClean="0">
                          <a:latin typeface="Verdana" pitchFamily="34" charset="0"/>
                          <a:ea typeface="Verdana" pitchFamily="34" charset="0"/>
                          <a:cs typeface="Verdana" pitchFamily="34" charset="0"/>
                        </a:rPr>
                        <a:t>Casilla 14</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Volumen (m</a:t>
                      </a:r>
                      <a:r>
                        <a:rPr lang="es-ES" sz="1000" baseline="30000" dirty="0">
                          <a:solidFill>
                            <a:srgbClr val="000000"/>
                          </a:solidFill>
                          <a:latin typeface="Verdana"/>
                          <a:ea typeface="Times New Roman"/>
                          <a:cs typeface="Times New Roman"/>
                        </a:rPr>
                        <a:t>3</a:t>
                      </a:r>
                      <a:r>
                        <a:rPr lang="es-ES" sz="1000" dirty="0">
                          <a:solidFill>
                            <a:srgbClr val="000000"/>
                          </a:solidFill>
                          <a:latin typeface="Verdana"/>
                          <a:ea typeface="Times New Roman"/>
                          <a:cs typeface="Times New Roman"/>
                        </a:rPr>
                        <a:t>)</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Volumen global en m</a:t>
                      </a:r>
                      <a:r>
                        <a:rPr lang="es-ES" sz="1000" baseline="30000" dirty="0">
                          <a:solidFill>
                            <a:srgbClr val="000000"/>
                          </a:solidFill>
                          <a:latin typeface="Verdana"/>
                          <a:ea typeface="Times New Roman"/>
                          <a:cs typeface="Times New Roman"/>
                        </a:rPr>
                        <a:t>3</a:t>
                      </a:r>
                      <a:r>
                        <a:rPr lang="es-ES" sz="1000" dirty="0">
                          <a:solidFill>
                            <a:srgbClr val="000000"/>
                          </a:solidFill>
                          <a:latin typeface="Verdana"/>
                          <a:ea typeface="Times New Roman"/>
                          <a:cs typeface="Times New Roman"/>
                        </a:rPr>
                        <a:t>. Esta información puede omitirse, excepto en caso de que se haya omitido la información solicitada en la casilla 15.</a:t>
                      </a:r>
                      <a:endParaRPr lang="es-ES" sz="1100" dirty="0">
                        <a:latin typeface="Cambria"/>
                        <a:ea typeface="Times New Roman"/>
                        <a:cs typeface="Times New Roman"/>
                      </a:endParaRPr>
                    </a:p>
                  </a:txBody>
                  <a:tcPr marL="0" marR="0" marT="0" marB="0"/>
                </a:tc>
              </a:tr>
              <a:tr h="288032">
                <a:tc>
                  <a:txBody>
                    <a:bodyPr/>
                    <a:lstStyle/>
                    <a:p>
                      <a:r>
                        <a:rPr lang="es-ES" sz="1050" dirty="0" smtClean="0">
                          <a:latin typeface="Verdana" pitchFamily="34" charset="0"/>
                          <a:ea typeface="Verdana" pitchFamily="34" charset="0"/>
                          <a:cs typeface="Verdana" pitchFamily="34" charset="0"/>
                        </a:rPr>
                        <a:t>Casilla 15</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Peso neto (en kg)</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Peso global del envío en el momento de la medición en kg. Se define como la masa neta de los productos de la madera sin envases inmediatos ni embalajes, que no sean separadores, vigas, etiquetas, etc.</a:t>
                      </a:r>
                      <a:endParaRPr lang="es-ES" sz="1100" dirty="0">
                        <a:latin typeface="Cambria"/>
                        <a:ea typeface="Times New Roman"/>
                        <a:cs typeface="Times New Roman"/>
                      </a:endParaRPr>
                    </a:p>
                  </a:txBody>
                  <a:tcPr marL="0" marR="0" marT="0" marB="0"/>
                </a:tc>
              </a:tr>
              <a:tr h="360040">
                <a:tc>
                  <a:txBody>
                    <a:bodyPr/>
                    <a:lstStyle/>
                    <a:p>
                      <a:r>
                        <a:rPr lang="es-ES" sz="1050" dirty="0" smtClean="0">
                          <a:latin typeface="Verdana" pitchFamily="34" charset="0"/>
                          <a:ea typeface="Verdana" pitchFamily="34" charset="0"/>
                          <a:cs typeface="Verdana" pitchFamily="34" charset="0"/>
                        </a:rPr>
                        <a:t>Casilla 16</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Número de unidades</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Número de unidades, si se trata de un producto manufacturado que puede cuantificarse mejor de esa manera. Esta información puede omitirse.</a:t>
                      </a:r>
                      <a:endParaRPr lang="es-ES" sz="1100" dirty="0">
                        <a:latin typeface="Cambria"/>
                        <a:ea typeface="Times New Roman"/>
                        <a:cs typeface="Times New Roman"/>
                      </a:endParaRPr>
                    </a:p>
                  </a:txBody>
                  <a:tcPr marL="0" marR="0" marT="0" marB="0"/>
                </a:tc>
              </a:tr>
              <a:tr h="432048">
                <a:tc>
                  <a:txBody>
                    <a:bodyPr/>
                    <a:lstStyle/>
                    <a:p>
                      <a:r>
                        <a:rPr lang="es-ES" sz="1050" dirty="0" smtClean="0">
                          <a:latin typeface="Verdana" pitchFamily="34" charset="0"/>
                          <a:ea typeface="Verdana" pitchFamily="34" charset="0"/>
                          <a:cs typeface="Verdana" pitchFamily="34" charset="0"/>
                        </a:rPr>
                        <a:t>Casilla</a:t>
                      </a:r>
                      <a:r>
                        <a:rPr lang="es-ES" sz="1050" baseline="0" dirty="0" smtClean="0">
                          <a:latin typeface="Verdana" pitchFamily="34" charset="0"/>
                          <a:ea typeface="Verdana" pitchFamily="34" charset="0"/>
                          <a:cs typeface="Verdana" pitchFamily="34" charset="0"/>
                        </a:rPr>
                        <a:t> 17</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Marcas distintivas</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Llegado el caso, código de barras y marcas distintivas tales como número de lote, número del conocimiento de embarque, etc. Esta información puede omitirse.</a:t>
                      </a:r>
                      <a:endParaRPr lang="es-ES" sz="1100" dirty="0">
                        <a:latin typeface="Cambria"/>
                        <a:ea typeface="Times New Roman"/>
                        <a:cs typeface="Times New Roman"/>
                      </a:endParaRPr>
                    </a:p>
                  </a:txBody>
                  <a:tcPr marL="0" marR="0" marT="0" marB="0"/>
                </a:tc>
              </a:tr>
              <a:tr h="360040">
                <a:tc>
                  <a:txBody>
                    <a:bodyPr/>
                    <a:lstStyle/>
                    <a:p>
                      <a:r>
                        <a:rPr lang="es-ES" sz="1050" dirty="0" smtClean="0">
                          <a:latin typeface="Verdana" pitchFamily="34" charset="0"/>
                          <a:ea typeface="Verdana" pitchFamily="34" charset="0"/>
                          <a:cs typeface="Verdana" pitchFamily="34" charset="0"/>
                        </a:rPr>
                        <a:t>Casilla 18</a:t>
                      </a:r>
                      <a:endParaRPr lang="es-ES" sz="1050" dirty="0">
                        <a:latin typeface="Verdana" pitchFamily="34" charset="0"/>
                        <a:ea typeface="Verdana" pitchFamily="34" charset="0"/>
                        <a:cs typeface="Verdana" pitchFamily="34" charset="0"/>
                      </a:endParaRPr>
                    </a:p>
                  </a:txBody>
                  <a:tcPr/>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Firma y sello de la autoridad emisora</a:t>
                      </a:r>
                      <a:endParaRPr lang="es-ES" sz="1100" dirty="0">
                        <a:latin typeface="Cambria"/>
                        <a:ea typeface="Times New Roman"/>
                        <a:cs typeface="Times New Roman"/>
                      </a:endParaRPr>
                    </a:p>
                  </a:txBody>
                  <a:tcPr marL="0" marR="0" marT="0" marB="0"/>
                </a:tc>
                <a:tc>
                  <a:txBody>
                    <a:bodyPr/>
                    <a:lstStyle/>
                    <a:p>
                      <a:pPr>
                        <a:lnSpc>
                          <a:spcPct val="105000"/>
                        </a:lnSpc>
                        <a:spcBef>
                          <a:spcPts val="150"/>
                        </a:spcBef>
                        <a:spcAft>
                          <a:spcPts val="150"/>
                        </a:spcAft>
                      </a:pPr>
                      <a:r>
                        <a:rPr lang="es-ES" sz="1000" dirty="0">
                          <a:solidFill>
                            <a:srgbClr val="000000"/>
                          </a:solidFill>
                          <a:latin typeface="Verdana"/>
                          <a:ea typeface="Times New Roman"/>
                          <a:cs typeface="Times New Roman"/>
                        </a:rPr>
                        <a:t>La casilla debe llevar la firma del funcionario autorizado y el sello oficial de la autoridad encargada de conceder las licencias. Deben indicarse asimismo el nombre del firmante, el lugar y la fecha.</a:t>
                      </a:r>
                      <a:endParaRPr lang="es-ES" sz="1100" dirty="0">
                        <a:latin typeface="Cambria"/>
                        <a:ea typeface="Times New Roman"/>
                        <a:cs typeface="Times New Roman"/>
                      </a:endParaRPr>
                    </a:p>
                  </a:txBody>
                  <a:tcPr marL="0" marR="0" marT="0" marB="0"/>
                </a:tc>
              </a:tr>
            </a:tbl>
          </a:graphicData>
        </a:graphic>
      </p:graphicFrame>
      <p:pic>
        <p:nvPicPr>
          <p:cNvPr id="3"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89843"/>
            <a:ext cx="8229600" cy="850106"/>
          </a:xfrm>
          <a:solidFill>
            <a:srgbClr val="8B300B"/>
          </a:solidFill>
        </p:spPr>
        <p:txBody>
          <a:bodyPr anchor="ctr">
            <a:noAutofit/>
          </a:bodyPr>
          <a:lstStyle/>
          <a:p>
            <a:pPr lvl="0"/>
            <a:r>
              <a:rPr lang="es-ES" sz="3200" b="1" dirty="0" smtClean="0">
                <a:latin typeface="Calibri" pitchFamily="34" charset="0"/>
                <a:cs typeface="Andalus" pitchFamily="18" charset="-78"/>
              </a:rPr>
              <a:t/>
            </a:r>
            <a:br>
              <a:rPr lang="es-ES" sz="3200" b="1" dirty="0" smtClean="0">
                <a:latin typeface="Calibri" pitchFamily="34" charset="0"/>
                <a:cs typeface="Andalus" pitchFamily="18" charset="-78"/>
              </a:rPr>
            </a:br>
            <a:r>
              <a:rPr lang="es-ES" sz="3200" b="1" dirty="0" smtClean="0">
                <a:latin typeface="Calibri" pitchFamily="34" charset="0"/>
                <a:cs typeface="Andalus" pitchFamily="18" charset="-78"/>
              </a:rPr>
              <a:t>PARAMETROS OBJETO DE VERFICACIÓN</a:t>
            </a:r>
            <a:br>
              <a:rPr lang="es-ES" sz="3200" b="1" dirty="0" smtClean="0">
                <a:latin typeface="Calibri" pitchFamily="34" charset="0"/>
                <a:cs typeface="Andalus" pitchFamily="18" charset="-78"/>
              </a:rPr>
            </a:br>
            <a:r>
              <a:rPr lang="es-ES" sz="3200" b="1" dirty="0" smtClean="0">
                <a:latin typeface="Calibri" pitchFamily="34" charset="0"/>
                <a:cs typeface="Andalus" pitchFamily="18" charset="-78"/>
              </a:rPr>
              <a:t>Licencia FLEGT</a:t>
            </a:r>
            <a:r>
              <a:rPr lang="es-ES" sz="3200" dirty="0" smtClean="0">
                <a:latin typeface="Calibri" pitchFamily="34" charset="0"/>
                <a:cs typeface="Andalus" pitchFamily="18" charset="-78"/>
              </a:rPr>
              <a:t/>
            </a:r>
            <a:br>
              <a:rPr lang="es-ES" sz="3200" dirty="0" smtClean="0">
                <a:latin typeface="Calibri" pitchFamily="34" charset="0"/>
                <a:cs typeface="Andalus" pitchFamily="18" charset="-78"/>
              </a:rPr>
            </a:br>
            <a:endParaRPr lang="es-ES" sz="3200" dirty="0">
              <a:latin typeface="Calibri" pitchFamily="34" charset="0"/>
              <a:cs typeface="Andalus" pitchFamily="18" charset="-78"/>
            </a:endParaRPr>
          </a:p>
        </p:txBody>
      </p:sp>
      <p:sp>
        <p:nvSpPr>
          <p:cNvPr id="3" name="2 Marcador de contenido"/>
          <p:cNvSpPr>
            <a:spLocks noGrp="1"/>
          </p:cNvSpPr>
          <p:nvPr>
            <p:ph idx="1"/>
          </p:nvPr>
        </p:nvSpPr>
        <p:spPr>
          <a:xfrm>
            <a:off x="457200" y="2027981"/>
            <a:ext cx="8229600" cy="4713387"/>
          </a:xfrm>
          <a:solidFill>
            <a:srgbClr val="2B5420"/>
          </a:solidFill>
        </p:spPr>
        <p:txBody>
          <a:bodyPr>
            <a:normAutofit fontScale="92500" lnSpcReduction="10000"/>
          </a:bodyPr>
          <a:lstStyle/>
          <a:p>
            <a:pPr lvl="0"/>
            <a:r>
              <a:rPr lang="es-ES" b="1" dirty="0" smtClean="0">
                <a:latin typeface="Calibri" pitchFamily="34" charset="0"/>
                <a:cs typeface="Andalus" pitchFamily="18" charset="-78"/>
              </a:rPr>
              <a:t>Autenticidad</a:t>
            </a:r>
            <a:r>
              <a:rPr lang="es-ES" dirty="0" smtClean="0">
                <a:latin typeface="Calibri" pitchFamily="34" charset="0"/>
                <a:cs typeface="Andalus" pitchFamily="18" charset="-78"/>
              </a:rPr>
              <a:t>.</a:t>
            </a:r>
          </a:p>
          <a:p>
            <a:pPr lvl="1"/>
            <a:r>
              <a:rPr lang="es-ES" dirty="0" smtClean="0">
                <a:latin typeface="Calibri" pitchFamily="34" charset="0"/>
                <a:cs typeface="Andalus" pitchFamily="18" charset="-78"/>
              </a:rPr>
              <a:t>Soporte papel</a:t>
            </a:r>
          </a:p>
          <a:p>
            <a:pPr lvl="1"/>
            <a:r>
              <a:rPr lang="es-ES" dirty="0" smtClean="0">
                <a:latin typeface="Calibri" pitchFamily="34" charset="0"/>
                <a:cs typeface="Andalus" pitchFamily="18" charset="-78"/>
              </a:rPr>
              <a:t>Soporte electrónico</a:t>
            </a:r>
          </a:p>
          <a:p>
            <a:pPr lvl="1">
              <a:buNone/>
            </a:pPr>
            <a:endParaRPr lang="es-ES" dirty="0" smtClean="0">
              <a:latin typeface="Calibri" pitchFamily="34" charset="0"/>
              <a:cs typeface="Andalus" pitchFamily="18" charset="-78"/>
            </a:endParaRPr>
          </a:p>
          <a:p>
            <a:pPr lvl="0"/>
            <a:r>
              <a:rPr lang="es-ES" b="1" dirty="0" smtClean="0">
                <a:latin typeface="Calibri" pitchFamily="34" charset="0"/>
                <a:cs typeface="Andalus" pitchFamily="18" charset="-78"/>
              </a:rPr>
              <a:t>Periodo de Validez</a:t>
            </a:r>
            <a:endParaRPr lang="es-ES" dirty="0" smtClean="0">
              <a:latin typeface="Calibri" pitchFamily="34" charset="0"/>
              <a:cs typeface="Andalus" pitchFamily="18" charset="-78"/>
            </a:endParaRPr>
          </a:p>
          <a:p>
            <a:pPr lvl="0">
              <a:buNone/>
            </a:pPr>
            <a:endParaRPr lang="es-ES" dirty="0" smtClean="0">
              <a:latin typeface="Calibri" pitchFamily="34" charset="0"/>
              <a:cs typeface="Andalus" pitchFamily="18" charset="-78"/>
            </a:endParaRPr>
          </a:p>
          <a:p>
            <a:pPr lvl="0"/>
            <a:r>
              <a:rPr lang="es-ES" b="1" dirty="0" smtClean="0">
                <a:latin typeface="Calibri" pitchFamily="34" charset="0"/>
                <a:cs typeface="Andalus" pitchFamily="18" charset="-78"/>
              </a:rPr>
              <a:t>Correspondencia con el envío</a:t>
            </a:r>
            <a:r>
              <a:rPr lang="es-ES" dirty="0" smtClean="0">
                <a:latin typeface="Calibri" pitchFamily="34" charset="0"/>
                <a:cs typeface="Andalus" pitchFamily="18" charset="-78"/>
              </a:rPr>
              <a:t>.</a:t>
            </a:r>
          </a:p>
          <a:p>
            <a:pPr lvl="1"/>
            <a:r>
              <a:rPr lang="es-ES" dirty="0" smtClean="0">
                <a:latin typeface="Calibri" pitchFamily="34" charset="0"/>
                <a:cs typeface="Andalus" pitchFamily="18" charset="-78"/>
              </a:rPr>
              <a:t>Concordancia con documentos aduaneros </a:t>
            </a:r>
          </a:p>
          <a:p>
            <a:pPr lvl="1"/>
            <a:r>
              <a:rPr lang="es-ES" dirty="0" smtClean="0">
                <a:latin typeface="Calibri" pitchFamily="34" charset="0"/>
                <a:cs typeface="Andalus" pitchFamily="18" charset="-78"/>
              </a:rPr>
              <a:t>Concordancia técnica con lo establecido en el AVA y,</a:t>
            </a:r>
          </a:p>
          <a:p>
            <a:pPr lvl="1"/>
            <a:r>
              <a:rPr lang="es-ES" dirty="0" smtClean="0">
                <a:latin typeface="Calibri" pitchFamily="34" charset="0"/>
                <a:cs typeface="Andalus" pitchFamily="18" charset="-78"/>
              </a:rPr>
              <a:t>Comprobación “in situ”</a:t>
            </a:r>
          </a:p>
          <a:p>
            <a:pPr>
              <a:buNone/>
            </a:pPr>
            <a:endParaRPr lang="es-ES" dirty="0">
              <a:latin typeface="Calibri" pitchFamily="34" charset="0"/>
              <a:cs typeface="Andalus" pitchFamily="18" charset="-78"/>
            </a:endParaRPr>
          </a:p>
        </p:txBody>
      </p:sp>
      <p:pic>
        <p:nvPicPr>
          <p:cNvPr id="4"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45840"/>
            <a:ext cx="8229600" cy="1143000"/>
          </a:xfrm>
          <a:solidFill>
            <a:srgbClr val="8B300B"/>
          </a:solidFill>
        </p:spPr>
        <p:txBody>
          <a:bodyPr>
            <a:noAutofit/>
          </a:bodyPr>
          <a:lstStyle/>
          <a:p>
            <a:r>
              <a:rPr lang="es-ES" sz="3600" b="1" dirty="0" smtClean="0">
                <a:latin typeface="Calibri" pitchFamily="34" charset="0"/>
                <a:cs typeface="Andalus" pitchFamily="18" charset="-78"/>
              </a:rPr>
              <a:t>INDONESIA</a:t>
            </a:r>
            <a:br>
              <a:rPr lang="es-ES" sz="3600" b="1" dirty="0" smtClean="0">
                <a:latin typeface="Calibri" pitchFamily="34" charset="0"/>
                <a:cs typeface="Andalus" pitchFamily="18" charset="-78"/>
              </a:rPr>
            </a:br>
            <a:r>
              <a:rPr lang="es-ES" sz="3600" b="1" dirty="0" smtClean="0">
                <a:latin typeface="Calibri" pitchFamily="34" charset="0"/>
                <a:cs typeface="Andalus" pitchFamily="18" charset="-78"/>
              </a:rPr>
              <a:t>Licencias FLEGT</a:t>
            </a:r>
            <a:endParaRPr lang="es-ES" sz="3600" b="1" dirty="0">
              <a:latin typeface="Calibri" pitchFamily="34" charset="0"/>
              <a:cs typeface="Andalus" pitchFamily="18" charset="-78"/>
            </a:endParaRPr>
          </a:p>
        </p:txBody>
      </p:sp>
      <p:sp>
        <p:nvSpPr>
          <p:cNvPr id="3" name="2 Marcador de contenido"/>
          <p:cNvSpPr>
            <a:spLocks noGrp="1"/>
          </p:cNvSpPr>
          <p:nvPr>
            <p:ph idx="1"/>
          </p:nvPr>
        </p:nvSpPr>
        <p:spPr>
          <a:xfrm>
            <a:off x="457200" y="2143397"/>
            <a:ext cx="8229600" cy="4525963"/>
          </a:xfrm>
          <a:solidFill>
            <a:srgbClr val="2B5420"/>
          </a:solidFill>
        </p:spPr>
        <p:txBody>
          <a:bodyPr>
            <a:normAutofit lnSpcReduction="10000"/>
          </a:bodyPr>
          <a:lstStyle/>
          <a:p>
            <a:pPr algn="just"/>
            <a:r>
              <a:rPr lang="es-ES" sz="2400" dirty="0" smtClean="0">
                <a:latin typeface="Calibri" pitchFamily="34" charset="0"/>
                <a:cs typeface="Andalus" pitchFamily="18" charset="-78"/>
              </a:rPr>
              <a:t>Vigencia de 5 años, prorrogable por periodos de 5 años. </a:t>
            </a:r>
          </a:p>
          <a:p>
            <a:pPr algn="just"/>
            <a:r>
              <a:rPr lang="es-ES" sz="2400" dirty="0" smtClean="0">
                <a:latin typeface="Calibri" pitchFamily="34" charset="0"/>
                <a:cs typeface="Andalus" pitchFamily="18" charset="-78"/>
              </a:rPr>
              <a:t>El responsable de emitir la Licencia FLEGT, es el órgano de Verificación (LV, </a:t>
            </a:r>
            <a:r>
              <a:rPr lang="es-ES" sz="2400" dirty="0" err="1" smtClean="0">
                <a:latin typeface="Calibri" pitchFamily="34" charset="0"/>
                <a:cs typeface="Andalus" pitchFamily="18" charset="-78"/>
              </a:rPr>
              <a:t>Lembaga</a:t>
            </a:r>
            <a:r>
              <a:rPr lang="es-ES" sz="2400" dirty="0" smtClean="0">
                <a:latin typeface="Calibri" pitchFamily="34" charset="0"/>
                <a:cs typeface="Andalus" pitchFamily="18" charset="-78"/>
              </a:rPr>
              <a:t> </a:t>
            </a:r>
            <a:r>
              <a:rPr lang="es-ES" sz="2400" dirty="0" err="1" smtClean="0">
                <a:latin typeface="Calibri" pitchFamily="34" charset="0"/>
                <a:cs typeface="Andalus" pitchFamily="18" charset="-78"/>
              </a:rPr>
              <a:t>Verifikasi</a:t>
            </a:r>
            <a:r>
              <a:rPr lang="es-ES" sz="2400" dirty="0" smtClean="0">
                <a:latin typeface="Calibri" pitchFamily="34" charset="0"/>
                <a:cs typeface="Andalus" pitchFamily="18" charset="-78"/>
              </a:rPr>
              <a:t> ) dependiente del Ministerio de Silvicultura </a:t>
            </a:r>
          </a:p>
          <a:p>
            <a:pPr algn="just"/>
            <a:r>
              <a:rPr lang="es-ES" sz="2400" dirty="0" smtClean="0">
                <a:latin typeface="Calibri" pitchFamily="34" charset="0"/>
                <a:cs typeface="Andalus" pitchFamily="18" charset="-78"/>
              </a:rPr>
              <a:t>Para obtener un documento V-Legal o una licencia FLEGT, los agentes tienen que ser exportadores registrados (ETPIK) y contar con un certificado válido de legalidad  [ETPK: </a:t>
            </a:r>
            <a:r>
              <a:rPr lang="es-ES" sz="2400" dirty="0" err="1" smtClean="0">
                <a:latin typeface="Calibri" pitchFamily="34" charset="0"/>
                <a:cs typeface="Andalus" pitchFamily="18" charset="-78"/>
              </a:rPr>
              <a:t>Registered</a:t>
            </a:r>
            <a:r>
              <a:rPr lang="es-ES" sz="2400" dirty="0" smtClean="0">
                <a:latin typeface="Calibri" pitchFamily="34" charset="0"/>
                <a:cs typeface="Andalus" pitchFamily="18" charset="-78"/>
              </a:rPr>
              <a:t> </a:t>
            </a:r>
            <a:r>
              <a:rPr lang="es-ES" sz="2400" dirty="0" err="1" smtClean="0">
                <a:latin typeface="Calibri" pitchFamily="34" charset="0"/>
                <a:cs typeface="Andalus" pitchFamily="18" charset="-78"/>
              </a:rPr>
              <a:t>Forest</a:t>
            </a:r>
            <a:r>
              <a:rPr lang="es-ES" sz="2400" dirty="0" smtClean="0">
                <a:latin typeface="Calibri" pitchFamily="34" charset="0"/>
                <a:cs typeface="Andalus" pitchFamily="18" charset="-78"/>
              </a:rPr>
              <a:t> </a:t>
            </a:r>
            <a:r>
              <a:rPr lang="es-ES" sz="2400" dirty="0" err="1" smtClean="0">
                <a:latin typeface="Calibri" pitchFamily="34" charset="0"/>
                <a:cs typeface="Andalus" pitchFamily="18" charset="-78"/>
              </a:rPr>
              <a:t>Industry</a:t>
            </a:r>
            <a:r>
              <a:rPr lang="es-ES" sz="2400" dirty="0" smtClean="0">
                <a:latin typeface="Calibri" pitchFamily="34" charset="0"/>
                <a:cs typeface="Andalus" pitchFamily="18" charset="-78"/>
              </a:rPr>
              <a:t> </a:t>
            </a:r>
            <a:r>
              <a:rPr lang="es-ES" sz="2400" dirty="0" err="1" smtClean="0">
                <a:latin typeface="Calibri" pitchFamily="34" charset="0"/>
                <a:cs typeface="Andalus" pitchFamily="18" charset="-78"/>
              </a:rPr>
              <a:t>Products</a:t>
            </a:r>
            <a:r>
              <a:rPr lang="es-ES" sz="2400" dirty="0" smtClean="0">
                <a:latin typeface="Calibri" pitchFamily="34" charset="0"/>
                <a:cs typeface="Andalus" pitchFamily="18" charset="-78"/>
              </a:rPr>
              <a:t> </a:t>
            </a:r>
            <a:r>
              <a:rPr lang="es-ES" sz="2400" dirty="0" err="1" smtClean="0">
                <a:latin typeface="Calibri" pitchFamily="34" charset="0"/>
                <a:cs typeface="Andalus" pitchFamily="18" charset="-78"/>
              </a:rPr>
              <a:t>Exporters</a:t>
            </a:r>
            <a:r>
              <a:rPr lang="es-ES" sz="2400" dirty="0" smtClean="0">
                <a:latin typeface="Calibri" pitchFamily="34" charset="0"/>
                <a:cs typeface="Andalus" pitchFamily="18" charset="-78"/>
              </a:rPr>
              <a:t>]</a:t>
            </a:r>
          </a:p>
          <a:p>
            <a:pPr algn="just"/>
            <a:r>
              <a:rPr lang="es-ES" sz="2400" dirty="0" smtClean="0">
                <a:latin typeface="Calibri" pitchFamily="34" charset="0"/>
                <a:cs typeface="Andalus" pitchFamily="18" charset="-78"/>
              </a:rPr>
              <a:t>Las licencias FLEGT se expedirán en siete ejemplares </a:t>
            </a:r>
          </a:p>
          <a:p>
            <a:pPr algn="just"/>
            <a:r>
              <a:rPr lang="es-ES" sz="2400" dirty="0" smtClean="0">
                <a:latin typeface="Calibri" pitchFamily="34" charset="0"/>
                <a:cs typeface="Andalus" pitchFamily="18" charset="-78"/>
              </a:rPr>
              <a:t>Se establece una Unidad de Información sobre las Licencias</a:t>
            </a:r>
          </a:p>
          <a:p>
            <a:pPr algn="just"/>
            <a:r>
              <a:rPr lang="es-ES" sz="2400" dirty="0" smtClean="0">
                <a:latin typeface="Calibri" pitchFamily="34" charset="0"/>
                <a:cs typeface="Andalus" pitchFamily="18" charset="-78"/>
              </a:rPr>
              <a:t>Límite de 21 días naturales para responder al país de la UE que requiera información suplementaria y/o complementaria.</a:t>
            </a:r>
            <a:endParaRPr lang="es-ES" sz="2400" dirty="0">
              <a:latin typeface="Calibri" pitchFamily="34" charset="0"/>
              <a:cs typeface="Andalus" pitchFamily="18" charset="-78"/>
            </a:endParaRPr>
          </a:p>
        </p:txBody>
      </p:sp>
      <p:pic>
        <p:nvPicPr>
          <p:cNvPr id="4"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917848"/>
            <a:ext cx="8928992" cy="1503040"/>
          </a:xfrm>
          <a:solidFill>
            <a:srgbClr val="8B300B"/>
          </a:solidFill>
        </p:spPr>
        <p:txBody>
          <a:bodyPr>
            <a:noAutofit/>
          </a:bodyPr>
          <a:lstStyle/>
          <a:p>
            <a:r>
              <a:rPr lang="es-ES" sz="4000" b="1" dirty="0" smtClean="0">
                <a:latin typeface="Calibri" pitchFamily="34" charset="0"/>
                <a:cs typeface="Andalus" pitchFamily="18" charset="-78"/>
              </a:rPr>
              <a:t>Indonesia</a:t>
            </a:r>
            <a:br>
              <a:rPr lang="es-ES" sz="4000" b="1" dirty="0" smtClean="0">
                <a:latin typeface="Calibri" pitchFamily="34" charset="0"/>
                <a:cs typeface="Andalus" pitchFamily="18" charset="-78"/>
              </a:rPr>
            </a:br>
            <a:r>
              <a:rPr lang="es-ES" sz="3600" b="1" dirty="0" smtClean="0">
                <a:latin typeface="Calibri" pitchFamily="34" charset="0"/>
                <a:cs typeface="Andalus" pitchFamily="18" charset="-78"/>
              </a:rPr>
              <a:t>Productos objeto de Exportación FLEGT</a:t>
            </a:r>
            <a:endParaRPr lang="es-ES" sz="3600" b="1" dirty="0">
              <a:latin typeface="Calibri" pitchFamily="34" charset="0"/>
              <a:cs typeface="Andalus" pitchFamily="18" charset="-78"/>
            </a:endParaRPr>
          </a:p>
        </p:txBody>
      </p:sp>
      <p:sp>
        <p:nvSpPr>
          <p:cNvPr id="3" name="2 Marcador de contenido"/>
          <p:cNvSpPr>
            <a:spLocks noGrp="1"/>
          </p:cNvSpPr>
          <p:nvPr>
            <p:ph idx="1"/>
          </p:nvPr>
        </p:nvSpPr>
        <p:spPr>
          <a:xfrm>
            <a:off x="179512" y="2791469"/>
            <a:ext cx="8784976" cy="3805883"/>
          </a:xfrm>
          <a:solidFill>
            <a:srgbClr val="2B5420"/>
          </a:solidFill>
        </p:spPr>
        <p:txBody>
          <a:bodyPr>
            <a:normAutofit/>
          </a:bodyPr>
          <a:lstStyle/>
          <a:p>
            <a:r>
              <a:rPr lang="es-ES" sz="2400" dirty="0" smtClean="0">
                <a:solidFill>
                  <a:srgbClr val="FF0000"/>
                </a:solidFill>
                <a:latin typeface="Calibri" pitchFamily="34" charset="0"/>
                <a:cs typeface="Andalus" pitchFamily="18" charset="-78"/>
              </a:rPr>
              <a:t>Capítulo 44</a:t>
            </a:r>
            <a:r>
              <a:rPr lang="es-ES" sz="2400" dirty="0" smtClean="0">
                <a:latin typeface="Calibri" pitchFamily="34" charset="0"/>
                <a:cs typeface="Andalus" pitchFamily="18" charset="-78"/>
              </a:rPr>
              <a:t> Madera, carbón vegetal y manufacturas de madera </a:t>
            </a:r>
          </a:p>
          <a:p>
            <a:r>
              <a:rPr lang="es-ES" sz="2400" dirty="0" smtClean="0">
                <a:solidFill>
                  <a:srgbClr val="FF0000"/>
                </a:solidFill>
                <a:latin typeface="Calibri" pitchFamily="34" charset="0"/>
                <a:cs typeface="Andalus" pitchFamily="18" charset="-78"/>
              </a:rPr>
              <a:t>Capítulo 47</a:t>
            </a:r>
            <a:r>
              <a:rPr lang="es-ES" sz="2400" dirty="0" smtClean="0">
                <a:latin typeface="Calibri" pitchFamily="34" charset="0"/>
                <a:cs typeface="Andalus" pitchFamily="18" charset="-78"/>
              </a:rPr>
              <a:t> Pasta de madera o de las demás materias fibrosas celulósicas; papel o cartón para reciclar (desperdicios y desechos) </a:t>
            </a:r>
          </a:p>
          <a:p>
            <a:r>
              <a:rPr lang="es-ES" sz="2400" dirty="0" smtClean="0">
                <a:solidFill>
                  <a:srgbClr val="FF0000"/>
                </a:solidFill>
                <a:latin typeface="Calibri" pitchFamily="34" charset="0"/>
                <a:cs typeface="Andalus" pitchFamily="18" charset="-78"/>
              </a:rPr>
              <a:t>Capítulo 48</a:t>
            </a:r>
            <a:r>
              <a:rPr lang="es-ES" sz="2400" dirty="0" smtClean="0">
                <a:latin typeface="Calibri" pitchFamily="34" charset="0"/>
                <a:cs typeface="Andalus" pitchFamily="18" charset="-78"/>
              </a:rPr>
              <a:t> Papel y cartón; manufacturas de pasta de celulosa, de papel o cartón </a:t>
            </a:r>
          </a:p>
          <a:p>
            <a:r>
              <a:rPr lang="es-ES" sz="2400" dirty="0" smtClean="0">
                <a:solidFill>
                  <a:srgbClr val="FF0000"/>
                </a:solidFill>
                <a:latin typeface="Calibri" pitchFamily="34" charset="0"/>
                <a:cs typeface="Andalus" pitchFamily="18" charset="-78"/>
              </a:rPr>
              <a:t>Capítulo 94</a:t>
            </a:r>
            <a:r>
              <a:rPr lang="es-ES" sz="2400" dirty="0" smtClean="0">
                <a:latin typeface="Calibri" pitchFamily="34" charset="0"/>
                <a:cs typeface="Andalus" pitchFamily="18" charset="-78"/>
              </a:rPr>
              <a:t> Muebles</a:t>
            </a:r>
          </a:p>
          <a:p>
            <a:r>
              <a:rPr lang="es-ES" sz="2400" dirty="0" smtClean="0">
                <a:solidFill>
                  <a:srgbClr val="FF0000"/>
                </a:solidFill>
                <a:latin typeface="Calibri" pitchFamily="34" charset="0"/>
                <a:cs typeface="Andalus" pitchFamily="18" charset="-78"/>
              </a:rPr>
              <a:t>Capítulo 97</a:t>
            </a:r>
            <a:r>
              <a:rPr lang="es-ES" sz="2400" dirty="0" smtClean="0">
                <a:latin typeface="Calibri" pitchFamily="34" charset="0"/>
                <a:cs typeface="Andalus" pitchFamily="18" charset="-78"/>
              </a:rPr>
              <a:t> Objetos de arte o colección y antigüedades</a:t>
            </a:r>
          </a:p>
        </p:txBody>
      </p:sp>
      <p:pic>
        <p:nvPicPr>
          <p:cNvPr id="4" name="Picture 7" descr="AgriculturaAlimentaciónYMedioAmbiente"/>
          <p:cNvPicPr>
            <a:picLocks noChangeAspect="1" noChangeArrowheads="1"/>
          </p:cNvPicPr>
          <p:nvPr/>
        </p:nvPicPr>
        <p:blipFill>
          <a:blip r:embed="rId2" cstate="print"/>
          <a:srcRect/>
          <a:stretch>
            <a:fillRect/>
          </a:stretch>
        </p:blipFill>
        <p:spPr bwMode="auto">
          <a:xfrm>
            <a:off x="106636" y="76300"/>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ES" dirty="0" err="1" smtClean="0">
                <a:solidFill>
                  <a:srgbClr val="8B300B"/>
                </a:solidFill>
              </a:rPr>
              <a:t>Terima</a:t>
            </a:r>
            <a:r>
              <a:rPr lang="es-ES" dirty="0" smtClean="0">
                <a:solidFill>
                  <a:srgbClr val="8B300B"/>
                </a:solidFill>
              </a:rPr>
              <a:t> </a:t>
            </a:r>
            <a:r>
              <a:rPr lang="es-ES" dirty="0" err="1" smtClean="0">
                <a:solidFill>
                  <a:srgbClr val="8B300B"/>
                </a:solidFill>
              </a:rPr>
              <a:t>kasih</a:t>
            </a:r>
            <a:r>
              <a:rPr lang="es-ES" dirty="0" smtClean="0"/>
              <a:t/>
            </a:r>
            <a:br>
              <a:rPr lang="es-ES" dirty="0" smtClean="0"/>
            </a:br>
            <a:endParaRPr lang="es-ES" dirty="0"/>
          </a:p>
        </p:txBody>
      </p:sp>
      <p:sp>
        <p:nvSpPr>
          <p:cNvPr id="4" name="3 Marcador de fecha"/>
          <p:cNvSpPr>
            <a:spLocks noGrp="1"/>
          </p:cNvSpPr>
          <p:nvPr>
            <p:ph type="dt" sz="half" idx="2"/>
          </p:nvPr>
        </p:nvSpPr>
        <p:spPr/>
        <p:txBody>
          <a:bodyPr/>
          <a:lstStyle/>
          <a:p>
            <a:fld id="{6F17A98F-D413-4C60-81AC-73EBA75E38BA}" type="datetime1">
              <a:rPr lang="en-US"/>
              <a:pPr/>
              <a:t>11/25/2015</a:t>
            </a:fld>
            <a:endParaRPr lang="en-US" dirty="0"/>
          </a:p>
        </p:txBody>
      </p:sp>
      <p:sp>
        <p:nvSpPr>
          <p:cNvPr id="6" name="5 Marcador de número de diapositiva"/>
          <p:cNvSpPr>
            <a:spLocks noGrp="1"/>
          </p:cNvSpPr>
          <p:nvPr>
            <p:ph type="sldNum" sz="quarter" idx="4"/>
          </p:nvPr>
        </p:nvSpPr>
        <p:spPr/>
        <p:txBody>
          <a:bodyPr/>
          <a:lstStyle/>
          <a:p>
            <a:fld id="{ABE9455B-DE27-41B8-B465-1A96D092402F}" type="slidenum">
              <a:rPr lang="en-US"/>
              <a:pPr/>
              <a:t>15</a:t>
            </a:fld>
            <a:endParaRPr lang="en-US" dirty="0"/>
          </a:p>
        </p:txBody>
      </p:sp>
      <p:pic>
        <p:nvPicPr>
          <p:cNvPr id="8" name="Picture 7" descr="AgriculturaAlimentaciónYMedioAmbiente"/>
          <p:cNvPicPr>
            <a:picLocks noChangeAspect="1" noChangeArrowheads="1"/>
          </p:cNvPicPr>
          <p:nvPr/>
        </p:nvPicPr>
        <p:blipFill>
          <a:blip r:embed="rId2" cstate="print"/>
          <a:srcRect/>
          <a:stretch>
            <a:fillRect/>
          </a:stretch>
        </p:blipFill>
        <p:spPr bwMode="auto">
          <a:xfrm>
            <a:off x="106636" y="76300"/>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Rectángulo redondeado"/>
          <p:cNvSpPr/>
          <p:nvPr/>
        </p:nvSpPr>
        <p:spPr>
          <a:xfrm>
            <a:off x="1187624" y="1052736"/>
            <a:ext cx="7128792" cy="864096"/>
          </a:xfrm>
          <a:prstGeom prst="roundRect">
            <a:avLst/>
          </a:prstGeom>
          <a:solidFill>
            <a:srgbClr val="8B300B"/>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10 Rectángulo redondeado"/>
          <p:cNvSpPr/>
          <p:nvPr/>
        </p:nvSpPr>
        <p:spPr>
          <a:xfrm>
            <a:off x="5148064" y="2152707"/>
            <a:ext cx="3168352" cy="4228621"/>
          </a:xfrm>
          <a:prstGeom prst="roundRect">
            <a:avLst/>
          </a:prstGeom>
          <a:solidFill>
            <a:srgbClr val="8F6519"/>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9 Rectángulo redondeado"/>
          <p:cNvSpPr/>
          <p:nvPr/>
        </p:nvSpPr>
        <p:spPr>
          <a:xfrm>
            <a:off x="683568" y="2152707"/>
            <a:ext cx="3168352" cy="4228621"/>
          </a:xfrm>
          <a:prstGeom prst="roundRect">
            <a:avLst/>
          </a:prstGeom>
          <a:solidFill>
            <a:srgbClr val="2B542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 name="1 Título"/>
          <p:cNvSpPr>
            <a:spLocks noGrp="1"/>
          </p:cNvSpPr>
          <p:nvPr>
            <p:ph type="title"/>
          </p:nvPr>
        </p:nvSpPr>
        <p:spPr>
          <a:xfrm>
            <a:off x="457200" y="908720"/>
            <a:ext cx="8229600" cy="1143000"/>
          </a:xfrm>
        </p:spPr>
        <p:txBody>
          <a:bodyPr/>
          <a:lstStyle/>
          <a:p>
            <a:r>
              <a:rPr lang="es-ES" b="1" dirty="0" smtClean="0">
                <a:latin typeface="Calibri" panose="020F0502020204030204" pitchFamily="34" charset="0"/>
                <a:cs typeface="Calibri" panose="020F0502020204030204" pitchFamily="34" charset="0"/>
              </a:rPr>
              <a:t>FLEGT</a:t>
            </a:r>
            <a:endParaRPr lang="es-ES" b="1" dirty="0">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1022920" y="2575445"/>
            <a:ext cx="8229600" cy="4525963"/>
          </a:xfrm>
        </p:spPr>
        <p:txBody>
          <a:bodyPr>
            <a:normAutofit/>
          </a:bodyPr>
          <a:lstStyle/>
          <a:p>
            <a:pPr marL="0" indent="0">
              <a:buNone/>
            </a:pPr>
            <a:r>
              <a:rPr lang="es-ES" sz="3600" b="1" dirty="0" err="1" smtClean="0">
                <a:latin typeface="Calibri" panose="020F0502020204030204" pitchFamily="34" charset="0"/>
                <a:cs typeface="Calibri" panose="020F0502020204030204" pitchFamily="34" charset="0"/>
              </a:rPr>
              <a:t>F</a:t>
            </a:r>
            <a:r>
              <a:rPr lang="es-ES" dirty="0" err="1" smtClean="0">
                <a:solidFill>
                  <a:srgbClr val="43A420"/>
                </a:solidFill>
                <a:latin typeface="Calibri" panose="020F0502020204030204" pitchFamily="34" charset="0"/>
                <a:cs typeface="Calibri" panose="020F0502020204030204" pitchFamily="34" charset="0"/>
              </a:rPr>
              <a:t>orest</a:t>
            </a:r>
            <a:r>
              <a:rPr lang="es-ES" dirty="0" smtClean="0">
                <a:solidFill>
                  <a:srgbClr val="43A420"/>
                </a:solidFill>
                <a:latin typeface="Calibri" panose="020F0502020204030204" pitchFamily="34" charset="0"/>
                <a:cs typeface="Calibri" panose="020F0502020204030204" pitchFamily="34" charset="0"/>
              </a:rPr>
              <a:t> </a:t>
            </a:r>
            <a:r>
              <a:rPr lang="es-ES" dirty="0" smtClean="0">
                <a:latin typeface="Calibri" panose="020F0502020204030204" pitchFamily="34" charset="0"/>
                <a:cs typeface="Calibri" panose="020F0502020204030204" pitchFamily="34" charset="0"/>
              </a:rPr>
              <a:t>				Bosque </a:t>
            </a:r>
            <a:endParaRPr lang="es-ES" dirty="0">
              <a:latin typeface="Calibri" panose="020F0502020204030204" pitchFamily="34" charset="0"/>
              <a:cs typeface="Calibri" panose="020F0502020204030204" pitchFamily="34" charset="0"/>
            </a:endParaRPr>
          </a:p>
          <a:p>
            <a:pPr marL="0" indent="0">
              <a:buNone/>
            </a:pPr>
            <a:r>
              <a:rPr lang="es-ES" sz="3600" b="1" dirty="0" err="1" smtClean="0">
                <a:latin typeface="Calibri" panose="020F0502020204030204" pitchFamily="34" charset="0"/>
                <a:cs typeface="Calibri" panose="020F0502020204030204" pitchFamily="34" charset="0"/>
              </a:rPr>
              <a:t>L</a:t>
            </a:r>
            <a:r>
              <a:rPr lang="es-ES" dirty="0" err="1" smtClean="0">
                <a:solidFill>
                  <a:srgbClr val="43A420"/>
                </a:solidFill>
                <a:latin typeface="Calibri" panose="020F0502020204030204" pitchFamily="34" charset="0"/>
                <a:cs typeface="Calibri" panose="020F0502020204030204" pitchFamily="34" charset="0"/>
              </a:rPr>
              <a:t>aw</a:t>
            </a:r>
            <a:r>
              <a:rPr lang="es-ES" dirty="0" smtClean="0">
                <a:latin typeface="Calibri" panose="020F0502020204030204" pitchFamily="34" charset="0"/>
                <a:cs typeface="Calibri" panose="020F0502020204030204" pitchFamily="34" charset="0"/>
              </a:rPr>
              <a:t> 					Ley </a:t>
            </a:r>
            <a:endParaRPr lang="es-ES" dirty="0">
              <a:latin typeface="Calibri" panose="020F0502020204030204" pitchFamily="34" charset="0"/>
              <a:cs typeface="Calibri" panose="020F0502020204030204" pitchFamily="34" charset="0"/>
            </a:endParaRPr>
          </a:p>
          <a:p>
            <a:pPr marL="0" indent="0">
              <a:buNone/>
            </a:pPr>
            <a:r>
              <a:rPr lang="es-ES" sz="3600" b="1" dirty="0" err="1" smtClean="0">
                <a:latin typeface="Calibri" panose="020F0502020204030204" pitchFamily="34" charset="0"/>
                <a:cs typeface="Calibri" panose="020F0502020204030204" pitchFamily="34" charset="0"/>
              </a:rPr>
              <a:t>E</a:t>
            </a:r>
            <a:r>
              <a:rPr lang="es-ES" dirty="0" err="1" smtClean="0">
                <a:solidFill>
                  <a:srgbClr val="43A420"/>
                </a:solidFill>
                <a:latin typeface="Calibri" panose="020F0502020204030204" pitchFamily="34" charset="0"/>
                <a:cs typeface="Calibri" panose="020F0502020204030204" pitchFamily="34" charset="0"/>
              </a:rPr>
              <a:t>nforcement</a:t>
            </a:r>
            <a:r>
              <a:rPr lang="es-ES" dirty="0" smtClean="0">
                <a:latin typeface="Calibri" panose="020F0502020204030204" pitchFamily="34" charset="0"/>
                <a:cs typeface="Calibri" panose="020F0502020204030204" pitchFamily="34" charset="0"/>
              </a:rPr>
              <a:t> 			Aplicación </a:t>
            </a:r>
            <a:endParaRPr lang="es-ES" dirty="0">
              <a:latin typeface="Calibri" panose="020F0502020204030204" pitchFamily="34" charset="0"/>
              <a:cs typeface="Calibri" panose="020F0502020204030204" pitchFamily="34" charset="0"/>
            </a:endParaRPr>
          </a:p>
          <a:p>
            <a:pPr marL="0" indent="0">
              <a:buNone/>
            </a:pPr>
            <a:r>
              <a:rPr lang="es-ES" sz="3600" b="1" dirty="0" err="1" smtClean="0">
                <a:latin typeface="Calibri" panose="020F0502020204030204" pitchFamily="34" charset="0"/>
                <a:cs typeface="Calibri" panose="020F0502020204030204" pitchFamily="34" charset="0"/>
              </a:rPr>
              <a:t>G</a:t>
            </a:r>
            <a:r>
              <a:rPr lang="es-ES" dirty="0" err="1" smtClean="0">
                <a:solidFill>
                  <a:srgbClr val="43A420"/>
                </a:solidFill>
                <a:latin typeface="Calibri" panose="020F0502020204030204" pitchFamily="34" charset="0"/>
                <a:cs typeface="Calibri" panose="020F0502020204030204" pitchFamily="34" charset="0"/>
              </a:rPr>
              <a:t>overnance</a:t>
            </a:r>
            <a:r>
              <a:rPr lang="es-ES" dirty="0" smtClean="0">
                <a:solidFill>
                  <a:srgbClr val="43A420"/>
                </a:solidFill>
                <a:latin typeface="Calibri" panose="020F0502020204030204" pitchFamily="34" charset="0"/>
                <a:cs typeface="Calibri" panose="020F0502020204030204" pitchFamily="34" charset="0"/>
              </a:rPr>
              <a:t> </a:t>
            </a:r>
            <a:r>
              <a:rPr lang="es-ES" dirty="0" smtClean="0">
                <a:latin typeface="Calibri" panose="020F0502020204030204" pitchFamily="34" charset="0"/>
                <a:cs typeface="Calibri" panose="020F0502020204030204" pitchFamily="34" charset="0"/>
              </a:rPr>
              <a:t>			Gobernanza </a:t>
            </a:r>
            <a:endParaRPr lang="es-ES" dirty="0">
              <a:latin typeface="Calibri" panose="020F0502020204030204" pitchFamily="34" charset="0"/>
              <a:cs typeface="Calibri" panose="020F0502020204030204" pitchFamily="34" charset="0"/>
            </a:endParaRPr>
          </a:p>
          <a:p>
            <a:pPr marL="0" indent="0">
              <a:buNone/>
            </a:pPr>
            <a:r>
              <a:rPr lang="es-ES" sz="3600" b="1" dirty="0" err="1" smtClean="0">
                <a:latin typeface="Calibri" panose="020F0502020204030204" pitchFamily="34" charset="0"/>
                <a:cs typeface="Calibri" panose="020F0502020204030204" pitchFamily="34" charset="0"/>
              </a:rPr>
              <a:t>T</a:t>
            </a:r>
            <a:r>
              <a:rPr lang="es-ES" dirty="0" err="1" smtClean="0">
                <a:solidFill>
                  <a:srgbClr val="43A420"/>
                </a:solidFill>
                <a:latin typeface="Calibri" panose="020F0502020204030204" pitchFamily="34" charset="0"/>
                <a:cs typeface="Calibri" panose="020F0502020204030204" pitchFamily="34" charset="0"/>
              </a:rPr>
              <a:t>rade</a:t>
            </a:r>
            <a:r>
              <a:rPr lang="es-ES" dirty="0" smtClean="0">
                <a:latin typeface="Calibri" panose="020F0502020204030204" pitchFamily="34" charset="0"/>
                <a:cs typeface="Calibri" panose="020F0502020204030204" pitchFamily="34" charset="0"/>
              </a:rPr>
              <a:t> 				Comercio </a:t>
            </a:r>
            <a:endParaRPr lang="es-ES" dirty="0">
              <a:latin typeface="Calibri" panose="020F0502020204030204" pitchFamily="34" charset="0"/>
              <a:cs typeface="Calibri" panose="020F0502020204030204" pitchFamily="34" charset="0"/>
            </a:endParaRPr>
          </a:p>
        </p:txBody>
      </p:sp>
      <p:pic>
        <p:nvPicPr>
          <p:cNvPr id="9" name="Picture 7" descr="AgriculturaAlimentaciónYMedioAmbiente"/>
          <p:cNvPicPr>
            <a:picLocks noChangeAspect="1" noChangeArrowheads="1"/>
          </p:cNvPicPr>
          <p:nvPr/>
        </p:nvPicPr>
        <p:blipFill>
          <a:blip r:embed="rId2" cstate="print"/>
          <a:srcRect/>
          <a:stretch>
            <a:fillRect/>
          </a:stretch>
        </p:blipFill>
        <p:spPr bwMode="auto">
          <a:xfrm>
            <a:off x="106636" y="76300"/>
            <a:ext cx="3097212" cy="760412"/>
          </a:xfrm>
          <a:prstGeom prst="rect">
            <a:avLst/>
          </a:prstGeom>
          <a:noFill/>
          <a:ln w="9525">
            <a:noFill/>
            <a:miter lim="800000"/>
            <a:headEnd/>
            <a:tailEnd/>
          </a:ln>
        </p:spPr>
      </p:pic>
      <p:sp>
        <p:nvSpPr>
          <p:cNvPr id="4" name="3 Flecha derecha"/>
          <p:cNvSpPr/>
          <p:nvPr/>
        </p:nvSpPr>
        <p:spPr>
          <a:xfrm>
            <a:off x="4043608" y="2659077"/>
            <a:ext cx="978408" cy="484632"/>
          </a:xfrm>
          <a:prstGeom prst="rightArrow">
            <a:avLst/>
          </a:prstGeom>
          <a:solidFill>
            <a:srgbClr val="4D131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4D1313"/>
              </a:solidFill>
            </a:endParaRPr>
          </a:p>
        </p:txBody>
      </p:sp>
      <p:sp>
        <p:nvSpPr>
          <p:cNvPr id="13" name="12 Flecha derecha"/>
          <p:cNvSpPr/>
          <p:nvPr/>
        </p:nvSpPr>
        <p:spPr>
          <a:xfrm>
            <a:off x="4043608" y="3296109"/>
            <a:ext cx="978408" cy="484632"/>
          </a:xfrm>
          <a:prstGeom prst="rightArrow">
            <a:avLst/>
          </a:prstGeom>
          <a:solidFill>
            <a:srgbClr val="4D131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4D1313"/>
              </a:solidFill>
            </a:endParaRPr>
          </a:p>
        </p:txBody>
      </p:sp>
      <p:sp>
        <p:nvSpPr>
          <p:cNvPr id="14" name="13 Flecha derecha"/>
          <p:cNvSpPr/>
          <p:nvPr/>
        </p:nvSpPr>
        <p:spPr>
          <a:xfrm>
            <a:off x="4043608" y="4024701"/>
            <a:ext cx="978408" cy="484632"/>
          </a:xfrm>
          <a:prstGeom prst="rightArrow">
            <a:avLst/>
          </a:prstGeom>
          <a:solidFill>
            <a:srgbClr val="4D131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4D1313"/>
              </a:solidFill>
            </a:endParaRPr>
          </a:p>
        </p:txBody>
      </p:sp>
      <p:sp>
        <p:nvSpPr>
          <p:cNvPr id="15" name="14 Flecha derecha"/>
          <p:cNvSpPr/>
          <p:nvPr/>
        </p:nvSpPr>
        <p:spPr>
          <a:xfrm>
            <a:off x="4043608" y="4661733"/>
            <a:ext cx="978408" cy="484632"/>
          </a:xfrm>
          <a:prstGeom prst="rightArrow">
            <a:avLst/>
          </a:prstGeom>
          <a:solidFill>
            <a:srgbClr val="4D131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4D1313"/>
              </a:solidFill>
            </a:endParaRPr>
          </a:p>
        </p:txBody>
      </p:sp>
      <p:sp>
        <p:nvSpPr>
          <p:cNvPr id="17" name="16 Flecha derecha"/>
          <p:cNvSpPr/>
          <p:nvPr/>
        </p:nvSpPr>
        <p:spPr>
          <a:xfrm>
            <a:off x="4043608" y="5324700"/>
            <a:ext cx="978408" cy="484632"/>
          </a:xfrm>
          <a:prstGeom prst="rightArrow">
            <a:avLst/>
          </a:prstGeom>
          <a:solidFill>
            <a:srgbClr val="4D131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4D1313"/>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Evolución Normativa FLEGT.jpg"/>
          <p:cNvPicPr>
            <a:picLocks noGrp="1" noChangeAspect="1"/>
          </p:cNvPicPr>
          <p:nvPr>
            <p:ph idx="1"/>
          </p:nvPr>
        </p:nvPicPr>
        <p:blipFill>
          <a:blip r:embed="rId2" cstate="print"/>
          <a:stretch>
            <a:fillRect/>
          </a:stretch>
        </p:blipFill>
        <p:spPr>
          <a:xfrm>
            <a:off x="1103757" y="2215405"/>
            <a:ext cx="6936485" cy="4525963"/>
          </a:xfrm>
        </p:spPr>
      </p:pic>
      <p:cxnSp>
        <p:nvCxnSpPr>
          <p:cNvPr id="7" name="6 Conector recto"/>
          <p:cNvCxnSpPr/>
          <p:nvPr/>
        </p:nvCxnSpPr>
        <p:spPr>
          <a:xfrm>
            <a:off x="755576" y="2244005"/>
            <a:ext cx="0" cy="4392488"/>
          </a:xfrm>
          <a:prstGeom prst="line">
            <a:avLst/>
          </a:prstGeom>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251520" y="2213808"/>
            <a:ext cx="447558" cy="246221"/>
          </a:xfrm>
          <a:prstGeom prst="rect">
            <a:avLst/>
          </a:prstGeom>
          <a:noFill/>
        </p:spPr>
        <p:txBody>
          <a:bodyPr wrap="none" rtlCol="0">
            <a:spAutoFit/>
          </a:bodyPr>
          <a:lstStyle/>
          <a:p>
            <a:r>
              <a:rPr lang="es-ES" sz="1000" b="1" dirty="0" smtClean="0">
                <a:latin typeface="Calibri" pitchFamily="34" charset="0"/>
                <a:cs typeface="Andalus" pitchFamily="18" charset="-78"/>
              </a:rPr>
              <a:t>2002</a:t>
            </a:r>
            <a:endParaRPr lang="es-ES" sz="1000" b="1" dirty="0">
              <a:latin typeface="Calibri" pitchFamily="34" charset="0"/>
              <a:cs typeface="Andalus" pitchFamily="18" charset="-78"/>
            </a:endParaRPr>
          </a:p>
        </p:txBody>
      </p:sp>
      <p:sp>
        <p:nvSpPr>
          <p:cNvPr id="10" name="9 CuadroTexto"/>
          <p:cNvSpPr txBox="1"/>
          <p:nvPr/>
        </p:nvSpPr>
        <p:spPr>
          <a:xfrm>
            <a:off x="251520" y="2933888"/>
            <a:ext cx="447558" cy="246221"/>
          </a:xfrm>
          <a:prstGeom prst="rect">
            <a:avLst/>
          </a:prstGeom>
          <a:noFill/>
        </p:spPr>
        <p:txBody>
          <a:bodyPr wrap="none" rtlCol="0">
            <a:spAutoFit/>
          </a:bodyPr>
          <a:lstStyle/>
          <a:p>
            <a:r>
              <a:rPr lang="es-ES" sz="1000" b="1" dirty="0" smtClean="0">
                <a:latin typeface="Calibri" pitchFamily="34" charset="0"/>
                <a:cs typeface="Andalus" pitchFamily="18" charset="-78"/>
              </a:rPr>
              <a:t>2003</a:t>
            </a:r>
            <a:endParaRPr lang="es-ES" sz="1000" b="1" dirty="0">
              <a:latin typeface="Calibri" pitchFamily="34" charset="0"/>
              <a:cs typeface="Andalus" pitchFamily="18" charset="-78"/>
            </a:endParaRPr>
          </a:p>
        </p:txBody>
      </p:sp>
      <p:sp>
        <p:nvSpPr>
          <p:cNvPr id="11" name="10 CuadroTexto"/>
          <p:cNvSpPr txBox="1"/>
          <p:nvPr/>
        </p:nvSpPr>
        <p:spPr>
          <a:xfrm>
            <a:off x="251520" y="4590072"/>
            <a:ext cx="447558" cy="246221"/>
          </a:xfrm>
          <a:prstGeom prst="rect">
            <a:avLst/>
          </a:prstGeom>
          <a:noFill/>
        </p:spPr>
        <p:txBody>
          <a:bodyPr wrap="none" rtlCol="0">
            <a:spAutoFit/>
          </a:bodyPr>
          <a:lstStyle/>
          <a:p>
            <a:r>
              <a:rPr lang="es-ES" sz="1000" b="1" dirty="0" smtClean="0">
                <a:solidFill>
                  <a:srgbClr val="00B050"/>
                </a:solidFill>
                <a:latin typeface="Calibri" pitchFamily="34" charset="0"/>
                <a:cs typeface="Andalus" pitchFamily="18" charset="-78"/>
              </a:rPr>
              <a:t>2005</a:t>
            </a:r>
            <a:endParaRPr lang="es-ES" sz="1000" b="1" dirty="0">
              <a:solidFill>
                <a:srgbClr val="00B050"/>
              </a:solidFill>
              <a:latin typeface="Calibri" pitchFamily="34" charset="0"/>
              <a:cs typeface="Andalus" pitchFamily="18" charset="-78"/>
            </a:endParaRPr>
          </a:p>
        </p:txBody>
      </p:sp>
      <p:sp>
        <p:nvSpPr>
          <p:cNvPr id="12" name="11 CuadroTexto"/>
          <p:cNvSpPr txBox="1"/>
          <p:nvPr/>
        </p:nvSpPr>
        <p:spPr>
          <a:xfrm>
            <a:off x="251520" y="4878104"/>
            <a:ext cx="447558" cy="246221"/>
          </a:xfrm>
          <a:prstGeom prst="rect">
            <a:avLst/>
          </a:prstGeom>
          <a:noFill/>
        </p:spPr>
        <p:txBody>
          <a:bodyPr wrap="none" rtlCol="0">
            <a:spAutoFit/>
          </a:bodyPr>
          <a:lstStyle/>
          <a:p>
            <a:r>
              <a:rPr lang="es-ES" sz="1000" b="1" dirty="0" smtClean="0">
                <a:solidFill>
                  <a:srgbClr val="00B050"/>
                </a:solidFill>
                <a:latin typeface="Calibri" pitchFamily="34" charset="0"/>
                <a:cs typeface="Andalus" pitchFamily="18" charset="-78"/>
              </a:rPr>
              <a:t>2008</a:t>
            </a:r>
            <a:endParaRPr lang="es-ES" sz="1000" b="1" dirty="0">
              <a:solidFill>
                <a:srgbClr val="00B050"/>
              </a:solidFill>
              <a:latin typeface="Calibri" pitchFamily="34" charset="0"/>
              <a:cs typeface="Andalus" pitchFamily="18" charset="-78"/>
            </a:endParaRPr>
          </a:p>
        </p:txBody>
      </p:sp>
      <p:sp>
        <p:nvSpPr>
          <p:cNvPr id="13" name="12 CuadroTexto"/>
          <p:cNvSpPr txBox="1"/>
          <p:nvPr/>
        </p:nvSpPr>
        <p:spPr>
          <a:xfrm>
            <a:off x="251520" y="5094128"/>
            <a:ext cx="447558" cy="246221"/>
          </a:xfrm>
          <a:prstGeom prst="rect">
            <a:avLst/>
          </a:prstGeom>
          <a:noFill/>
        </p:spPr>
        <p:txBody>
          <a:bodyPr wrap="none" rtlCol="0">
            <a:spAutoFit/>
          </a:bodyPr>
          <a:lstStyle/>
          <a:p>
            <a:r>
              <a:rPr lang="es-ES" sz="1000" b="1" dirty="0" smtClean="0">
                <a:solidFill>
                  <a:srgbClr val="FFC000"/>
                </a:solidFill>
                <a:latin typeface="Calibri" pitchFamily="34" charset="0"/>
                <a:cs typeface="Andalus" pitchFamily="18" charset="-78"/>
              </a:rPr>
              <a:t>2010</a:t>
            </a:r>
            <a:endParaRPr lang="es-ES" sz="1000" b="1" dirty="0">
              <a:solidFill>
                <a:srgbClr val="FFC000"/>
              </a:solidFill>
              <a:latin typeface="Calibri" pitchFamily="34" charset="0"/>
              <a:cs typeface="Andalus" pitchFamily="18" charset="-78"/>
            </a:endParaRPr>
          </a:p>
        </p:txBody>
      </p:sp>
      <p:sp>
        <p:nvSpPr>
          <p:cNvPr id="14" name="13 CuadroTexto"/>
          <p:cNvSpPr txBox="1"/>
          <p:nvPr/>
        </p:nvSpPr>
        <p:spPr>
          <a:xfrm>
            <a:off x="251520" y="5310152"/>
            <a:ext cx="447558" cy="246221"/>
          </a:xfrm>
          <a:prstGeom prst="rect">
            <a:avLst/>
          </a:prstGeom>
          <a:noFill/>
        </p:spPr>
        <p:txBody>
          <a:bodyPr wrap="none" rtlCol="0">
            <a:spAutoFit/>
          </a:bodyPr>
          <a:lstStyle/>
          <a:p>
            <a:r>
              <a:rPr lang="es-ES" sz="1000" b="1" dirty="0" smtClean="0">
                <a:solidFill>
                  <a:srgbClr val="FFC000"/>
                </a:solidFill>
                <a:latin typeface="Calibri" pitchFamily="34" charset="0"/>
                <a:cs typeface="Andalus" pitchFamily="18" charset="-78"/>
              </a:rPr>
              <a:t>2012</a:t>
            </a:r>
            <a:endParaRPr lang="es-ES" sz="1000" b="1" dirty="0">
              <a:solidFill>
                <a:srgbClr val="FFC000"/>
              </a:solidFill>
              <a:latin typeface="Calibri" pitchFamily="34" charset="0"/>
              <a:cs typeface="Andalus" pitchFamily="18" charset="-78"/>
            </a:endParaRPr>
          </a:p>
        </p:txBody>
      </p:sp>
      <p:sp>
        <p:nvSpPr>
          <p:cNvPr id="15" name="14 CuadroTexto"/>
          <p:cNvSpPr txBox="1"/>
          <p:nvPr/>
        </p:nvSpPr>
        <p:spPr>
          <a:xfrm>
            <a:off x="251520" y="5598184"/>
            <a:ext cx="447558" cy="246221"/>
          </a:xfrm>
          <a:prstGeom prst="rect">
            <a:avLst/>
          </a:prstGeom>
          <a:noFill/>
        </p:spPr>
        <p:txBody>
          <a:bodyPr wrap="none" rtlCol="0">
            <a:spAutoFit/>
          </a:bodyPr>
          <a:lstStyle/>
          <a:p>
            <a:r>
              <a:rPr lang="es-ES" sz="1000" b="1" dirty="0" smtClean="0">
                <a:solidFill>
                  <a:srgbClr val="00B050"/>
                </a:solidFill>
                <a:latin typeface="Calibri" pitchFamily="34" charset="0"/>
                <a:cs typeface="Andalus" pitchFamily="18" charset="-78"/>
              </a:rPr>
              <a:t>2014</a:t>
            </a:r>
            <a:endParaRPr lang="es-ES" sz="1000" b="1" dirty="0">
              <a:solidFill>
                <a:srgbClr val="00B050"/>
              </a:solidFill>
              <a:latin typeface="Calibri" pitchFamily="34" charset="0"/>
              <a:cs typeface="Andalus" pitchFamily="18" charset="-78"/>
            </a:endParaRPr>
          </a:p>
        </p:txBody>
      </p:sp>
      <p:sp>
        <p:nvSpPr>
          <p:cNvPr id="16" name="15 CuadroTexto"/>
          <p:cNvSpPr txBox="1"/>
          <p:nvPr/>
        </p:nvSpPr>
        <p:spPr>
          <a:xfrm>
            <a:off x="251520" y="6318264"/>
            <a:ext cx="447558" cy="246221"/>
          </a:xfrm>
          <a:prstGeom prst="rect">
            <a:avLst/>
          </a:prstGeom>
          <a:noFill/>
        </p:spPr>
        <p:txBody>
          <a:bodyPr wrap="none" rtlCol="0">
            <a:spAutoFit/>
          </a:bodyPr>
          <a:lstStyle/>
          <a:p>
            <a:r>
              <a:rPr lang="es-ES" sz="1000" b="1" dirty="0" smtClean="0">
                <a:latin typeface="Calibri" pitchFamily="34" charset="0"/>
                <a:cs typeface="Andalus" pitchFamily="18" charset="-78"/>
              </a:rPr>
              <a:t>2015</a:t>
            </a:r>
            <a:endParaRPr lang="es-ES" sz="1000" b="1" dirty="0">
              <a:latin typeface="Calibri" pitchFamily="34" charset="0"/>
              <a:cs typeface="Andalus" pitchFamily="18" charset="-78"/>
            </a:endParaRPr>
          </a:p>
        </p:txBody>
      </p:sp>
      <p:pic>
        <p:nvPicPr>
          <p:cNvPr id="17" name="Picture 7" descr="AgriculturaAlimentaciónYMedioAmbiente"/>
          <p:cNvPicPr>
            <a:picLocks noChangeAspect="1" noChangeArrowheads="1"/>
          </p:cNvPicPr>
          <p:nvPr/>
        </p:nvPicPr>
        <p:blipFill>
          <a:blip r:embed="rId3" cstate="print"/>
          <a:srcRect/>
          <a:stretch>
            <a:fillRect/>
          </a:stretch>
        </p:blipFill>
        <p:spPr bwMode="auto">
          <a:xfrm>
            <a:off x="106636" y="76300"/>
            <a:ext cx="3097212" cy="760412"/>
          </a:xfrm>
          <a:prstGeom prst="rect">
            <a:avLst/>
          </a:prstGeom>
          <a:noFill/>
          <a:ln w="9525">
            <a:noFill/>
            <a:miter lim="800000"/>
            <a:headEnd/>
            <a:tailEnd/>
          </a:ln>
        </p:spPr>
      </p:pic>
      <p:sp>
        <p:nvSpPr>
          <p:cNvPr id="18" name="17 Rectángulo redondeado"/>
          <p:cNvSpPr/>
          <p:nvPr/>
        </p:nvSpPr>
        <p:spPr>
          <a:xfrm>
            <a:off x="1187624" y="980728"/>
            <a:ext cx="7128792" cy="864096"/>
          </a:xfrm>
          <a:prstGeom prst="roundRect">
            <a:avLst/>
          </a:prstGeom>
          <a:solidFill>
            <a:srgbClr val="8B300B"/>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400" b="1" dirty="0" smtClean="0">
                <a:latin typeface="Calibri" pitchFamily="34" charset="0"/>
              </a:rPr>
              <a:t>Evolución Normativa</a:t>
            </a:r>
            <a:endParaRPr lang="es-ES" sz="4400" b="1"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179512" y="2080699"/>
            <a:ext cx="8712968" cy="4568811"/>
          </a:xfrm>
          <a:prstGeom prst="roundRect">
            <a:avLst/>
          </a:prstGeom>
          <a:solidFill>
            <a:srgbClr val="2B542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Rectángulo redondeado"/>
          <p:cNvSpPr/>
          <p:nvPr/>
        </p:nvSpPr>
        <p:spPr>
          <a:xfrm>
            <a:off x="1007604" y="985292"/>
            <a:ext cx="7128792" cy="864096"/>
          </a:xfrm>
          <a:prstGeom prst="roundRect">
            <a:avLst/>
          </a:prstGeom>
          <a:solidFill>
            <a:srgbClr val="8B300B"/>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1 Título"/>
          <p:cNvSpPr>
            <a:spLocks noGrp="1"/>
          </p:cNvSpPr>
          <p:nvPr>
            <p:ph type="title"/>
          </p:nvPr>
        </p:nvSpPr>
        <p:spPr>
          <a:xfrm>
            <a:off x="457200" y="845840"/>
            <a:ext cx="8229600" cy="1143000"/>
          </a:xfrm>
        </p:spPr>
        <p:txBody>
          <a:bodyPr/>
          <a:lstStyle/>
          <a:p>
            <a:r>
              <a:rPr lang="es-ES" sz="4000" b="1" dirty="0" smtClean="0">
                <a:latin typeface="Calibri" panose="020F0502020204030204" pitchFamily="34" charset="0"/>
                <a:cs typeface="Calibri" panose="020F0502020204030204" pitchFamily="34" charset="0"/>
              </a:rPr>
              <a:t>Sistema de Licencias FLEGT</a:t>
            </a:r>
            <a:endParaRPr lang="es-ES" sz="4000" b="1" dirty="0">
              <a:latin typeface="Calibri" panose="020F0502020204030204" pitchFamily="34" charset="0"/>
              <a:cs typeface="Calibri" panose="020F0502020204030204" pitchFamily="34" charset="0"/>
            </a:endParaRPr>
          </a:p>
        </p:txBody>
      </p:sp>
      <p:sp>
        <p:nvSpPr>
          <p:cNvPr id="4" name="3 Marcador de contenido"/>
          <p:cNvSpPr>
            <a:spLocks noGrp="1"/>
          </p:cNvSpPr>
          <p:nvPr>
            <p:ph idx="1"/>
          </p:nvPr>
        </p:nvSpPr>
        <p:spPr>
          <a:xfrm>
            <a:off x="421196" y="2348880"/>
            <a:ext cx="8229600" cy="4525963"/>
          </a:xfrm>
        </p:spPr>
        <p:txBody>
          <a:bodyPr>
            <a:normAutofit fontScale="70000" lnSpcReduction="20000"/>
          </a:bodyPr>
          <a:lstStyle/>
          <a:p>
            <a:pPr marL="0" indent="11113" algn="just">
              <a:buNone/>
            </a:pPr>
            <a:r>
              <a:rPr lang="es-ES" dirty="0" smtClean="0">
                <a:latin typeface="Calibri" panose="020F0502020204030204" pitchFamily="34" charset="0"/>
                <a:cs typeface="Calibri" panose="020F0502020204030204" pitchFamily="34" charset="0"/>
              </a:rPr>
              <a:t>Un sistema que garantiza que </a:t>
            </a:r>
            <a:r>
              <a:rPr lang="es-ES" u="sng" dirty="0" smtClean="0">
                <a:uFill>
                  <a:solidFill>
                    <a:srgbClr val="FF0000"/>
                  </a:solidFill>
                </a:uFill>
                <a:latin typeface="Calibri" panose="020F0502020204030204" pitchFamily="34" charset="0"/>
                <a:cs typeface="Calibri" panose="020F0502020204030204" pitchFamily="34" charset="0"/>
              </a:rPr>
              <a:t>solamente</a:t>
            </a:r>
            <a:r>
              <a:rPr lang="es-ES" dirty="0" smtClean="0">
                <a:latin typeface="Calibri" panose="020F0502020204030204" pitchFamily="34" charset="0"/>
                <a:cs typeface="Calibri" panose="020F0502020204030204" pitchFamily="34" charset="0"/>
              </a:rPr>
              <a:t> se importe madera producida legalmente.</a:t>
            </a:r>
          </a:p>
          <a:p>
            <a:pPr marL="0" indent="11113" algn="just">
              <a:buNone/>
            </a:pPr>
            <a:endParaRPr lang="es-ES" sz="3100" dirty="0" smtClean="0">
              <a:latin typeface="Calibri" panose="020F0502020204030204" pitchFamily="34" charset="0"/>
              <a:cs typeface="Calibri" panose="020F0502020204030204" pitchFamily="34" charset="0"/>
            </a:endParaRPr>
          </a:p>
          <a:p>
            <a:pPr marL="0" indent="11113" algn="just">
              <a:buNone/>
            </a:pPr>
            <a:r>
              <a:rPr lang="es-ES" sz="3100" dirty="0" smtClean="0">
                <a:latin typeface="Calibri" panose="020F0502020204030204" pitchFamily="34" charset="0"/>
                <a:cs typeface="Calibri" panose="020F0502020204030204" pitchFamily="34" charset="0"/>
              </a:rPr>
              <a:t>El sistema de licencias FLEGT exige que las importaciones de la madera y sus productos están </a:t>
            </a:r>
            <a:r>
              <a:rPr lang="es-ES" sz="3100" u="sng" dirty="0" smtClean="0">
                <a:uFill>
                  <a:solidFill>
                    <a:srgbClr val="FF0000"/>
                  </a:solidFill>
                </a:uFill>
                <a:latin typeface="Calibri" panose="020F0502020204030204" pitchFamily="34" charset="0"/>
                <a:cs typeface="Calibri" panose="020F0502020204030204" pitchFamily="34" charset="0"/>
              </a:rPr>
              <a:t>sometidos a controles e inspecciones</a:t>
            </a:r>
            <a:r>
              <a:rPr lang="es-ES" sz="3100" dirty="0" smtClean="0">
                <a:latin typeface="Calibri" panose="020F0502020204030204" pitchFamily="34" charset="0"/>
                <a:cs typeface="Calibri" panose="020F0502020204030204" pitchFamily="34" charset="0"/>
              </a:rPr>
              <a:t> que garanticen:</a:t>
            </a:r>
          </a:p>
          <a:p>
            <a:pPr marL="0" indent="11113" algn="just">
              <a:buNone/>
            </a:pPr>
            <a:endParaRPr lang="es-ES" dirty="0" smtClean="0">
              <a:latin typeface="Calibri" panose="020F0502020204030204" pitchFamily="34" charset="0"/>
              <a:cs typeface="Calibri" panose="020F0502020204030204" pitchFamily="34" charset="0"/>
            </a:endParaRPr>
          </a:p>
          <a:p>
            <a:pPr lvl="1" algn="just"/>
            <a:r>
              <a:rPr lang="es-ES" dirty="0" smtClean="0">
                <a:latin typeface="Calibri" panose="020F0502020204030204" pitchFamily="34" charset="0"/>
                <a:cs typeface="Calibri" panose="020F0502020204030204" pitchFamily="34" charset="0"/>
              </a:rPr>
              <a:t>La legalidad de los aprovechamientos, transporte y transformación; y</a:t>
            </a:r>
          </a:p>
          <a:p>
            <a:pPr lvl="1" algn="just"/>
            <a:r>
              <a:rPr lang="es-ES" dirty="0" smtClean="0">
                <a:latin typeface="Calibri" panose="020F0502020204030204" pitchFamily="34" charset="0"/>
                <a:cs typeface="Calibri" panose="020F0502020204030204" pitchFamily="34" charset="0"/>
              </a:rPr>
              <a:t>La legalidad de la exportación</a:t>
            </a:r>
          </a:p>
          <a:p>
            <a:pPr lvl="1" algn="just">
              <a:buNone/>
            </a:pPr>
            <a:endParaRPr lang="es-ES" dirty="0" smtClean="0">
              <a:latin typeface="Calibri" panose="020F0502020204030204" pitchFamily="34" charset="0"/>
              <a:cs typeface="Calibri" panose="020F0502020204030204" pitchFamily="34" charset="0"/>
            </a:endParaRPr>
          </a:p>
          <a:p>
            <a:pPr marL="0" indent="11113" algn="just">
              <a:buNone/>
            </a:pPr>
            <a:r>
              <a:rPr lang="es-ES" dirty="0" smtClean="0">
                <a:latin typeface="Calibri" panose="020F0502020204030204" pitchFamily="34" charset="0"/>
                <a:cs typeface="Calibri" panose="020F0502020204030204" pitchFamily="34" charset="0"/>
              </a:rPr>
              <a:t>Un control en frontera, con </a:t>
            </a:r>
            <a:r>
              <a:rPr lang="es-ES" u="sng" dirty="0" smtClean="0">
                <a:uFill>
                  <a:solidFill>
                    <a:srgbClr val="FF0000"/>
                  </a:solidFill>
                </a:uFill>
                <a:latin typeface="Calibri" panose="020F0502020204030204" pitchFamily="34" charset="0"/>
                <a:cs typeface="Calibri" panose="020F0502020204030204" pitchFamily="34" charset="0"/>
              </a:rPr>
              <a:t>carácter previo</a:t>
            </a:r>
            <a:r>
              <a:rPr lang="es-ES" dirty="0" smtClean="0">
                <a:latin typeface="Calibri" panose="020F0502020204030204" pitchFamily="34" charset="0"/>
                <a:cs typeface="Calibri" panose="020F0502020204030204" pitchFamily="34" charset="0"/>
              </a:rPr>
              <a:t> a la comercialización del producto en el territorio de la Unión. </a:t>
            </a:r>
          </a:p>
          <a:p>
            <a:pPr marL="0" indent="11113" algn="just">
              <a:buNone/>
            </a:pPr>
            <a:endParaRPr lang="es-ES" dirty="0" smtClean="0">
              <a:latin typeface="Calibri" panose="020F0502020204030204" pitchFamily="34" charset="0"/>
              <a:cs typeface="Calibri" panose="020F0502020204030204" pitchFamily="34" charset="0"/>
            </a:endParaRPr>
          </a:p>
          <a:p>
            <a:pPr marL="0" indent="11113" algn="just">
              <a:buNone/>
            </a:pPr>
            <a:r>
              <a:rPr lang="es-ES" dirty="0" smtClean="0">
                <a:latin typeface="Calibri" panose="020F0502020204030204" pitchFamily="34" charset="0"/>
                <a:cs typeface="Calibri" panose="020F0502020204030204" pitchFamily="34" charset="0"/>
              </a:rPr>
              <a:t>No se aplica a especies </a:t>
            </a:r>
            <a:r>
              <a:rPr lang="es-ES" u="sng" dirty="0" smtClean="0">
                <a:uFill>
                  <a:solidFill>
                    <a:srgbClr val="0070C0"/>
                  </a:solidFill>
                </a:uFill>
                <a:latin typeface="Calibri" panose="020F0502020204030204" pitchFamily="34" charset="0"/>
                <a:cs typeface="Calibri" panose="020F0502020204030204" pitchFamily="34" charset="0"/>
              </a:rPr>
              <a:t>CITES</a:t>
            </a:r>
            <a:r>
              <a:rPr lang="es-ES" dirty="0" smtClean="0">
                <a:latin typeface="Calibri" panose="020F0502020204030204" pitchFamily="34" charset="0"/>
                <a:cs typeface="Calibri" panose="020F0502020204030204" pitchFamily="34" charset="0"/>
              </a:rPr>
              <a:t>.</a:t>
            </a:r>
          </a:p>
          <a:p>
            <a:pPr marL="0" indent="11113" algn="just">
              <a:buNone/>
            </a:pPr>
            <a:endParaRPr lang="es-ES" dirty="0" smtClean="0">
              <a:latin typeface="Andalus" pitchFamily="18" charset="-78"/>
              <a:cs typeface="Andalus" pitchFamily="18" charset="-78"/>
            </a:endParaRPr>
          </a:p>
        </p:txBody>
      </p:sp>
      <p:pic>
        <p:nvPicPr>
          <p:cNvPr id="5" name="Picture 7" descr="AgriculturaAlimentaciónYMedioAmbiente"/>
          <p:cNvPicPr>
            <a:picLocks noChangeAspect="1" noChangeArrowheads="1"/>
          </p:cNvPicPr>
          <p:nvPr/>
        </p:nvPicPr>
        <p:blipFill>
          <a:blip r:embed="rId2" cstate="print"/>
          <a:srcRect/>
          <a:stretch>
            <a:fillRect/>
          </a:stretch>
        </p:blipFill>
        <p:spPr bwMode="auto">
          <a:xfrm>
            <a:off x="106636" y="76300"/>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844824"/>
            <a:ext cx="8229600" cy="4968552"/>
          </a:xfrm>
          <a:solidFill>
            <a:srgbClr val="8F6519"/>
          </a:solidFill>
        </p:spPr>
        <p:txBody>
          <a:bodyPr>
            <a:noAutofit/>
          </a:bodyPr>
          <a:lstStyle/>
          <a:p>
            <a:pPr lvl="0" algn="just"/>
            <a:r>
              <a:rPr lang="es-ES" sz="2800" dirty="0" smtClean="0">
                <a:latin typeface="Calibri" pitchFamily="34" charset="0"/>
                <a:cs typeface="Andalus" pitchFamily="18" charset="-78"/>
              </a:rPr>
              <a:t>Un </a:t>
            </a:r>
            <a:r>
              <a:rPr lang="es-ES" sz="2800" dirty="0">
                <a:latin typeface="Calibri" pitchFamily="34" charset="0"/>
                <a:cs typeface="Andalus" pitchFamily="18" charset="-78"/>
              </a:rPr>
              <a:t>acuerdo de </a:t>
            </a:r>
            <a:r>
              <a:rPr lang="es-ES" sz="2800" dirty="0" smtClean="0">
                <a:solidFill>
                  <a:srgbClr val="7030A0"/>
                </a:solidFill>
                <a:latin typeface="Calibri" pitchFamily="34" charset="0"/>
                <a:cs typeface="Andalus" pitchFamily="18" charset="-78"/>
              </a:rPr>
              <a:t>comercio</a:t>
            </a:r>
            <a:r>
              <a:rPr lang="es-ES" sz="2800" dirty="0" smtClean="0">
                <a:latin typeface="Calibri" pitchFamily="34" charset="0"/>
                <a:cs typeface="Andalus" pitchFamily="18" charset="-78"/>
              </a:rPr>
              <a:t>.</a:t>
            </a:r>
          </a:p>
          <a:p>
            <a:pPr lvl="0" algn="just">
              <a:buNone/>
            </a:pPr>
            <a:endParaRPr lang="es-ES" sz="2800" dirty="0" smtClean="0">
              <a:latin typeface="Calibri" pitchFamily="34" charset="0"/>
              <a:cs typeface="Andalus" pitchFamily="18" charset="-78"/>
            </a:endParaRPr>
          </a:p>
          <a:p>
            <a:pPr lvl="0" algn="just"/>
            <a:r>
              <a:rPr lang="es-ES" sz="2800" dirty="0" smtClean="0">
                <a:latin typeface="Calibri" pitchFamily="34" charset="0"/>
                <a:cs typeface="Andalus" pitchFamily="18" charset="-78"/>
              </a:rPr>
              <a:t>¡Es </a:t>
            </a:r>
            <a:r>
              <a:rPr lang="es-ES" sz="2800" dirty="0" smtClean="0">
                <a:solidFill>
                  <a:srgbClr val="00B050"/>
                </a:solidFill>
                <a:latin typeface="Calibri" pitchFamily="34" charset="0"/>
                <a:cs typeface="Andalus" pitchFamily="18" charset="-78"/>
              </a:rPr>
              <a:t>VOLUNTARIO</a:t>
            </a:r>
            <a:r>
              <a:rPr lang="es-ES" sz="2800" dirty="0" smtClean="0">
                <a:latin typeface="Calibri" pitchFamily="34" charset="0"/>
                <a:cs typeface="Andalus" pitchFamily="18" charset="-78"/>
              </a:rPr>
              <a:t>!</a:t>
            </a:r>
          </a:p>
          <a:p>
            <a:pPr lvl="0" algn="just">
              <a:buNone/>
            </a:pPr>
            <a:endParaRPr lang="es-ES" sz="2800" dirty="0" smtClean="0">
              <a:latin typeface="Calibri" pitchFamily="34" charset="0"/>
              <a:cs typeface="Andalus" pitchFamily="18" charset="-78"/>
            </a:endParaRPr>
          </a:p>
          <a:p>
            <a:pPr lvl="0" algn="just"/>
            <a:r>
              <a:rPr lang="es-ES" sz="2800" dirty="0" smtClean="0">
                <a:latin typeface="Calibri" pitchFamily="34" charset="0"/>
                <a:cs typeface="Andalus" pitchFamily="18" charset="-78"/>
              </a:rPr>
              <a:t>AVA</a:t>
            </a:r>
            <a:r>
              <a:rPr lang="es-ES" sz="2800" dirty="0">
                <a:latin typeface="Calibri" pitchFamily="34" charset="0"/>
                <a:cs typeface="Andalus" pitchFamily="18" charset="-78"/>
              </a:rPr>
              <a:t>, </a:t>
            </a:r>
            <a:r>
              <a:rPr lang="es-ES" sz="2800" dirty="0" smtClean="0">
                <a:latin typeface="Calibri" pitchFamily="34" charset="0"/>
                <a:cs typeface="Andalus" pitchFamily="18" charset="-78"/>
              </a:rPr>
              <a:t>es legalmente </a:t>
            </a:r>
            <a:r>
              <a:rPr lang="es-ES" sz="2800" dirty="0">
                <a:solidFill>
                  <a:schemeClr val="accent1">
                    <a:lumMod val="10000"/>
                  </a:schemeClr>
                </a:solidFill>
                <a:latin typeface="Calibri" pitchFamily="34" charset="0"/>
                <a:cs typeface="Andalus" pitchFamily="18" charset="-78"/>
              </a:rPr>
              <a:t>vinculante</a:t>
            </a:r>
            <a:r>
              <a:rPr lang="es-ES" sz="2800" dirty="0">
                <a:latin typeface="Calibri" pitchFamily="34" charset="0"/>
                <a:cs typeface="Andalus" pitchFamily="18" charset="-78"/>
              </a:rPr>
              <a:t> para ambas </a:t>
            </a:r>
            <a:r>
              <a:rPr lang="es-ES" sz="2800" dirty="0" smtClean="0">
                <a:latin typeface="Calibri" pitchFamily="34" charset="0"/>
                <a:cs typeface="Andalus" pitchFamily="18" charset="-78"/>
              </a:rPr>
              <a:t>partes.</a:t>
            </a:r>
          </a:p>
          <a:p>
            <a:pPr lvl="0" algn="just">
              <a:buNone/>
            </a:pPr>
            <a:endParaRPr lang="es-ES" sz="2800" dirty="0" smtClean="0">
              <a:latin typeface="Calibri" pitchFamily="34" charset="0"/>
              <a:cs typeface="Andalus" pitchFamily="18" charset="-78"/>
            </a:endParaRPr>
          </a:p>
          <a:p>
            <a:pPr lvl="0" algn="just"/>
            <a:r>
              <a:rPr lang="es-ES" sz="2800" dirty="0" smtClean="0">
                <a:latin typeface="Calibri" pitchFamily="34" charset="0"/>
                <a:cs typeface="Andalus" pitchFamily="18" charset="-78"/>
              </a:rPr>
              <a:t>El país socio se compromete a </a:t>
            </a:r>
            <a:r>
              <a:rPr lang="es-ES" sz="2800" dirty="0" smtClean="0">
                <a:solidFill>
                  <a:srgbClr val="C00000"/>
                </a:solidFill>
                <a:latin typeface="Calibri" pitchFamily="34" charset="0"/>
                <a:cs typeface="Andalus" pitchFamily="18" charset="-78"/>
              </a:rPr>
              <a:t>exportar solamente </a:t>
            </a:r>
            <a:r>
              <a:rPr lang="es-ES" sz="2800" dirty="0" smtClean="0">
                <a:latin typeface="Calibri" pitchFamily="34" charset="0"/>
                <a:cs typeface="Andalus" pitchFamily="18" charset="-78"/>
              </a:rPr>
              <a:t>madera y productos de la madera en el marco del sistema FLEGT</a:t>
            </a:r>
            <a:endParaRPr lang="es-ES" sz="2800" dirty="0">
              <a:latin typeface="Calibri" pitchFamily="34" charset="0"/>
              <a:cs typeface="Andalus" pitchFamily="18" charset="-78"/>
            </a:endParaRPr>
          </a:p>
          <a:p>
            <a:pPr algn="just"/>
            <a:endParaRPr lang="es-ES" sz="2800" dirty="0">
              <a:latin typeface="Calibri" pitchFamily="34" charset="0"/>
              <a:cs typeface="Andalus" pitchFamily="18" charset="-78"/>
            </a:endParaRPr>
          </a:p>
        </p:txBody>
      </p:sp>
      <p:pic>
        <p:nvPicPr>
          <p:cNvPr id="4"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
        <p:nvSpPr>
          <p:cNvPr id="5" name="4 Rectángulo redondeado"/>
          <p:cNvSpPr/>
          <p:nvPr/>
        </p:nvSpPr>
        <p:spPr>
          <a:xfrm>
            <a:off x="395536" y="764704"/>
            <a:ext cx="8424936" cy="1008112"/>
          </a:xfrm>
          <a:prstGeom prst="roundRect">
            <a:avLst/>
          </a:prstGeom>
          <a:solidFill>
            <a:srgbClr val="8B300B"/>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4000" b="1" dirty="0" smtClean="0">
              <a:latin typeface="Calibri" pitchFamily="34" charset="0"/>
              <a:cs typeface="Andalus" pitchFamily="18" charset="-78"/>
            </a:endParaRPr>
          </a:p>
          <a:p>
            <a:pPr algn="ctr"/>
            <a:r>
              <a:rPr lang="es-ES" sz="3600" b="1" dirty="0" smtClean="0">
                <a:latin typeface="Calibri" pitchFamily="34" charset="0"/>
                <a:cs typeface="Andalus" pitchFamily="18" charset="-78"/>
              </a:rPr>
              <a:t>AVA / AAV /VPA</a:t>
            </a:r>
          </a:p>
          <a:p>
            <a:pPr algn="ctr"/>
            <a:r>
              <a:rPr lang="es-ES" sz="3200" b="1" dirty="0" smtClean="0">
                <a:latin typeface="Calibri" pitchFamily="34" charset="0"/>
                <a:cs typeface="Andalus" pitchFamily="18" charset="-78"/>
              </a:rPr>
              <a:t>(Acuerdo Voluntario de Asociación)</a:t>
            </a:r>
            <a:r>
              <a:rPr lang="es-ES" sz="3600" b="1" dirty="0" smtClean="0">
                <a:latin typeface="Calibri" pitchFamily="34" charset="0"/>
                <a:cs typeface="Andalus" pitchFamily="18" charset="-78"/>
              </a:rPr>
              <a:t> </a:t>
            </a:r>
            <a:r>
              <a:rPr lang="es-ES" sz="4000" dirty="0" smtClean="0">
                <a:latin typeface="Calibri" pitchFamily="34" charset="0"/>
                <a:cs typeface="Andalus" pitchFamily="18" charset="-78"/>
              </a:rPr>
              <a:t/>
            </a:r>
            <a:br>
              <a:rPr lang="es-ES" sz="4000" dirty="0" smtClean="0">
                <a:latin typeface="Calibri" pitchFamily="34" charset="0"/>
                <a:cs typeface="Andalus" pitchFamily="18" charset="-78"/>
              </a:rPr>
            </a:br>
            <a:endParaRPr lang="es-ES" sz="4000" dirty="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539552" y="2359421"/>
            <a:ext cx="3816424" cy="4381947"/>
          </a:xfrm>
          <a:solidFill>
            <a:srgbClr val="2B5420"/>
          </a:solidFill>
        </p:spPr>
        <p:txBody>
          <a:bodyPr>
            <a:normAutofit fontScale="92500" lnSpcReduction="10000"/>
          </a:bodyPr>
          <a:lstStyle/>
          <a:p>
            <a:pPr algn="ctr">
              <a:buNone/>
            </a:pPr>
            <a:r>
              <a:rPr lang="es-ES" b="1" dirty="0" smtClean="0">
                <a:latin typeface="Calibri" pitchFamily="34" charset="0"/>
              </a:rPr>
              <a:t>Países AVA</a:t>
            </a:r>
          </a:p>
          <a:p>
            <a:pPr algn="just"/>
            <a:r>
              <a:rPr lang="es-ES" sz="2600" dirty="0" smtClean="0">
                <a:latin typeface="Calibri" pitchFamily="34" charset="0"/>
              </a:rPr>
              <a:t>Indonesia (2014)</a:t>
            </a:r>
          </a:p>
          <a:p>
            <a:pPr algn="just"/>
            <a:r>
              <a:rPr lang="es-ES" sz="2600" dirty="0" smtClean="0">
                <a:latin typeface="Calibri" pitchFamily="34" charset="0"/>
              </a:rPr>
              <a:t>Ghana (2010)</a:t>
            </a:r>
          </a:p>
          <a:p>
            <a:pPr algn="just"/>
            <a:r>
              <a:rPr lang="es-ES" sz="2600" dirty="0" smtClean="0">
                <a:latin typeface="Calibri" pitchFamily="34" charset="0"/>
              </a:rPr>
              <a:t>Camerún (2011)</a:t>
            </a:r>
          </a:p>
          <a:p>
            <a:pPr algn="just"/>
            <a:r>
              <a:rPr lang="es-ES" sz="2600" dirty="0" smtClean="0">
                <a:latin typeface="Calibri" pitchFamily="34" charset="0"/>
              </a:rPr>
              <a:t>Republica Centroafricana (2012)</a:t>
            </a:r>
          </a:p>
          <a:p>
            <a:pPr algn="just"/>
            <a:r>
              <a:rPr lang="es-ES" sz="2600" dirty="0" smtClean="0">
                <a:latin typeface="Calibri" pitchFamily="34" charset="0"/>
              </a:rPr>
              <a:t>Liberia (2012)</a:t>
            </a:r>
          </a:p>
          <a:p>
            <a:pPr algn="just"/>
            <a:r>
              <a:rPr lang="es-ES" sz="2600" dirty="0" smtClean="0">
                <a:latin typeface="Calibri" pitchFamily="34" charset="0"/>
              </a:rPr>
              <a:t>República del Congo (2011)</a:t>
            </a:r>
            <a:endParaRPr lang="es-ES" sz="2600" dirty="0">
              <a:latin typeface="Calibri" pitchFamily="34" charset="0"/>
            </a:endParaRPr>
          </a:p>
        </p:txBody>
      </p:sp>
      <p:sp>
        <p:nvSpPr>
          <p:cNvPr id="7" name="6 Marcador de contenido"/>
          <p:cNvSpPr>
            <a:spLocks noGrp="1"/>
          </p:cNvSpPr>
          <p:nvPr>
            <p:ph sz="half" idx="2"/>
          </p:nvPr>
        </p:nvSpPr>
        <p:spPr>
          <a:xfrm>
            <a:off x="4860032" y="2276872"/>
            <a:ext cx="3826768" cy="4525963"/>
          </a:xfrm>
          <a:gradFill>
            <a:gsLst>
              <a:gs pos="60000">
                <a:srgbClr val="43A420"/>
              </a:gs>
              <a:gs pos="50000">
                <a:schemeClr val="accent1">
                  <a:shade val="67500"/>
                  <a:satMod val="115000"/>
                </a:schemeClr>
              </a:gs>
              <a:gs pos="100000">
                <a:schemeClr val="accent1">
                  <a:shade val="100000"/>
                  <a:satMod val="115000"/>
                </a:schemeClr>
              </a:gs>
            </a:gsLst>
            <a:lin ang="5400000" scaled="0"/>
          </a:gradFill>
        </p:spPr>
        <p:txBody>
          <a:bodyPr>
            <a:normAutofit fontScale="92500" lnSpcReduction="10000"/>
          </a:bodyPr>
          <a:lstStyle/>
          <a:p>
            <a:pPr algn="ctr">
              <a:buNone/>
            </a:pPr>
            <a:r>
              <a:rPr lang="es-ES" b="1" dirty="0" smtClean="0"/>
              <a:t>Países en </a:t>
            </a:r>
            <a:r>
              <a:rPr lang="es-ES" b="1" dirty="0" smtClean="0">
                <a:latin typeface="Calibri" pitchFamily="34" charset="0"/>
              </a:rPr>
              <a:t>negociación</a:t>
            </a:r>
          </a:p>
          <a:p>
            <a:pPr algn="just"/>
            <a:r>
              <a:rPr lang="es-ES" sz="2600" dirty="0" smtClean="0"/>
              <a:t>Costa de Marfil</a:t>
            </a:r>
          </a:p>
          <a:p>
            <a:pPr algn="just"/>
            <a:r>
              <a:rPr lang="es-ES" sz="2600" dirty="0" smtClean="0"/>
              <a:t>República Democrática del Congo</a:t>
            </a:r>
          </a:p>
          <a:p>
            <a:pPr algn="just"/>
            <a:r>
              <a:rPr lang="es-ES" sz="2600" dirty="0" smtClean="0"/>
              <a:t>Gabón</a:t>
            </a:r>
          </a:p>
          <a:p>
            <a:pPr algn="just"/>
            <a:r>
              <a:rPr lang="es-ES" sz="2600" dirty="0" smtClean="0"/>
              <a:t>Guayana</a:t>
            </a:r>
          </a:p>
          <a:p>
            <a:pPr algn="just"/>
            <a:r>
              <a:rPr lang="es-ES" sz="2600" dirty="0" smtClean="0"/>
              <a:t>Honduras</a:t>
            </a:r>
          </a:p>
          <a:p>
            <a:pPr algn="just"/>
            <a:r>
              <a:rPr lang="es-ES" sz="2600" dirty="0" smtClean="0"/>
              <a:t>Laos</a:t>
            </a:r>
          </a:p>
          <a:p>
            <a:pPr algn="just"/>
            <a:r>
              <a:rPr lang="es-ES" sz="2600" dirty="0" smtClean="0"/>
              <a:t>Malasia</a:t>
            </a:r>
          </a:p>
          <a:p>
            <a:pPr algn="just"/>
            <a:r>
              <a:rPr lang="es-ES" sz="2600" dirty="0" smtClean="0"/>
              <a:t>Tailandia</a:t>
            </a:r>
          </a:p>
          <a:p>
            <a:pPr algn="just"/>
            <a:r>
              <a:rPr lang="es-ES" sz="2600" dirty="0" smtClean="0"/>
              <a:t>Vietnam</a:t>
            </a:r>
            <a:endParaRPr lang="es-ES" sz="2600" dirty="0"/>
          </a:p>
        </p:txBody>
      </p:sp>
      <p:pic>
        <p:nvPicPr>
          <p:cNvPr id="5"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
        <p:nvSpPr>
          <p:cNvPr id="8" name="7 Rectángulo redondeado"/>
          <p:cNvSpPr/>
          <p:nvPr/>
        </p:nvSpPr>
        <p:spPr>
          <a:xfrm>
            <a:off x="251520" y="836712"/>
            <a:ext cx="8568952" cy="1368152"/>
          </a:xfrm>
          <a:prstGeom prst="roundRect">
            <a:avLst/>
          </a:prstGeom>
          <a:solidFill>
            <a:srgbClr val="8B300B"/>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400" b="1" dirty="0" smtClean="0">
                <a:latin typeface="Calibri" pitchFamily="34" charset="0"/>
                <a:cs typeface="Andalus" pitchFamily="18" charset="-78"/>
              </a:rPr>
              <a:t>AVA </a:t>
            </a:r>
          </a:p>
          <a:p>
            <a:pPr algn="ctr"/>
            <a:r>
              <a:rPr lang="es-ES" sz="3600" b="1" dirty="0" smtClean="0">
                <a:latin typeface="Calibri" pitchFamily="34" charset="0"/>
                <a:cs typeface="Andalus" pitchFamily="18" charset="-78"/>
              </a:rPr>
              <a:t>(Acuerdo Voluntario de Asociación) </a:t>
            </a:r>
            <a:r>
              <a:rPr lang="es-ES" dirty="0" smtClean="0">
                <a:latin typeface="Andalus" pitchFamily="18" charset="-78"/>
                <a:cs typeface="Andalus" pitchFamily="18" charset="-78"/>
              </a:rPr>
              <a:t/>
            </a:r>
            <a:br>
              <a:rPr lang="es-ES" dirty="0" smtClean="0">
                <a:latin typeface="Andalus" pitchFamily="18" charset="-78"/>
                <a:cs typeface="Andalus" pitchFamily="18" charset="-78"/>
              </a:rPr>
            </a:b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61851"/>
            <a:ext cx="8229600" cy="1143000"/>
          </a:xfrm>
          <a:solidFill>
            <a:srgbClr val="8B300B"/>
          </a:solidFill>
          <a:effectLst>
            <a:outerShdw blurRad="50800" dist="38100" dir="2700000" algn="tl" rotWithShape="0">
              <a:prstClr val="black">
                <a:alpha val="40000"/>
              </a:prstClr>
            </a:outerShdw>
          </a:effectLst>
        </p:spPr>
        <p:txBody>
          <a:bodyPr/>
          <a:lstStyle/>
          <a:p>
            <a:r>
              <a:rPr lang="es-ES" dirty="0" smtClean="0">
                <a:latin typeface="Calibri" pitchFamily="34" charset="0"/>
              </a:rPr>
              <a:t>Ventajas Comerciales AVA</a:t>
            </a:r>
            <a:endParaRPr lang="es-ES" dirty="0">
              <a:latin typeface="Calibri" pitchFamily="34" charset="0"/>
            </a:endParaRPr>
          </a:p>
        </p:txBody>
      </p:sp>
      <p:sp>
        <p:nvSpPr>
          <p:cNvPr id="3" name="2 Marcador de contenido"/>
          <p:cNvSpPr>
            <a:spLocks noGrp="1"/>
          </p:cNvSpPr>
          <p:nvPr>
            <p:ph idx="1"/>
          </p:nvPr>
        </p:nvSpPr>
        <p:spPr>
          <a:xfrm>
            <a:off x="457200" y="2287413"/>
            <a:ext cx="8229600" cy="4525963"/>
          </a:xfrm>
          <a:solidFill>
            <a:srgbClr val="2B5420"/>
          </a:solidFill>
        </p:spPr>
        <p:txBody>
          <a:bodyPr>
            <a:normAutofit fontScale="77500" lnSpcReduction="20000"/>
          </a:bodyPr>
          <a:lstStyle/>
          <a:p>
            <a:pPr algn="just"/>
            <a:r>
              <a:rPr lang="es-ES" dirty="0" smtClean="0">
                <a:latin typeface="Calibri" pitchFamily="34" charset="0"/>
              </a:rPr>
              <a:t>Incentivos de mercado</a:t>
            </a:r>
          </a:p>
          <a:p>
            <a:pPr lvl="1" algn="just"/>
            <a:r>
              <a:rPr lang="es-ES" dirty="0" smtClean="0">
                <a:latin typeface="Calibri" pitchFamily="34" charset="0"/>
              </a:rPr>
              <a:t>Mantener el </a:t>
            </a:r>
            <a:r>
              <a:rPr lang="es-ES" u="sng" dirty="0" smtClean="0">
                <a:uFill>
                  <a:solidFill>
                    <a:schemeClr val="accent6">
                      <a:lumMod val="60000"/>
                      <a:lumOff val="40000"/>
                    </a:schemeClr>
                  </a:solidFill>
                </a:uFill>
                <a:latin typeface="Calibri" pitchFamily="34" charset="0"/>
              </a:rPr>
              <a:t>acceso</a:t>
            </a:r>
            <a:r>
              <a:rPr lang="es-ES" dirty="0" smtClean="0">
                <a:latin typeface="Calibri" pitchFamily="34" charset="0"/>
              </a:rPr>
              <a:t> al mercado europeo</a:t>
            </a:r>
          </a:p>
          <a:p>
            <a:pPr lvl="1" algn="just"/>
            <a:r>
              <a:rPr lang="es-ES" u="sng" dirty="0" smtClean="0">
                <a:uFill>
                  <a:solidFill>
                    <a:schemeClr val="bg1">
                      <a:lumMod val="50000"/>
                    </a:schemeClr>
                  </a:solidFill>
                </a:uFill>
                <a:latin typeface="Calibri" pitchFamily="34" charset="0"/>
              </a:rPr>
              <a:t>Posicionamiento</a:t>
            </a:r>
            <a:r>
              <a:rPr lang="es-ES" dirty="0" smtClean="0">
                <a:latin typeface="Calibri" pitchFamily="34" charset="0"/>
              </a:rPr>
              <a:t> de sus productos forestales en el mercado europeo. </a:t>
            </a:r>
          </a:p>
          <a:p>
            <a:pPr lvl="1" algn="just"/>
            <a:r>
              <a:rPr lang="es-ES" u="sng" dirty="0" smtClean="0">
                <a:uFill>
                  <a:solidFill>
                    <a:srgbClr val="0070C0"/>
                  </a:solidFill>
                </a:uFill>
                <a:latin typeface="Calibri" pitchFamily="34" charset="0"/>
              </a:rPr>
              <a:t>Promoción</a:t>
            </a:r>
            <a:r>
              <a:rPr lang="es-ES" dirty="0" smtClean="0">
                <a:latin typeface="Calibri" pitchFamily="34" charset="0"/>
              </a:rPr>
              <a:t> de políticas de contratación pública y privada que reconozcan la existencia de una oferta de productos aprovechados legalmente </a:t>
            </a:r>
          </a:p>
          <a:p>
            <a:pPr lvl="1" algn="just"/>
            <a:r>
              <a:rPr lang="es-ES" dirty="0" smtClean="0">
                <a:latin typeface="Calibri" pitchFamily="34" charset="0"/>
              </a:rPr>
              <a:t>Favorecer un </a:t>
            </a:r>
            <a:r>
              <a:rPr lang="es-ES" u="sng" dirty="0" smtClean="0">
                <a:uFill>
                  <a:solidFill>
                    <a:srgbClr val="FFC000"/>
                  </a:solidFill>
                </a:uFill>
                <a:latin typeface="Calibri" pitchFamily="34" charset="0"/>
              </a:rPr>
              <a:t>percepción pública</a:t>
            </a:r>
            <a:r>
              <a:rPr lang="es-ES" dirty="0" smtClean="0">
                <a:latin typeface="Calibri" pitchFamily="34" charset="0"/>
              </a:rPr>
              <a:t> más favorable a estos productos</a:t>
            </a:r>
          </a:p>
          <a:p>
            <a:pPr lvl="1" algn="just"/>
            <a:endParaRPr lang="es-ES" dirty="0" smtClean="0">
              <a:latin typeface="Calibri" pitchFamily="34" charset="0"/>
            </a:endParaRPr>
          </a:p>
          <a:p>
            <a:pPr algn="just"/>
            <a:r>
              <a:rPr lang="es-ES" dirty="0" smtClean="0">
                <a:latin typeface="Calibri" pitchFamily="34" charset="0"/>
              </a:rPr>
              <a:t>Tratamiento aduanero singularizado para agilizar su despacho a libre práctica.</a:t>
            </a:r>
          </a:p>
          <a:p>
            <a:pPr algn="just"/>
            <a:r>
              <a:rPr lang="es-ES" dirty="0" smtClean="0">
                <a:latin typeface="Calibri" pitchFamily="34" charset="0"/>
              </a:rPr>
              <a:t>No está sometida las disposiciones EUTR (diligencia debida)</a:t>
            </a:r>
            <a:endParaRPr lang="es-ES" dirty="0">
              <a:latin typeface="Calibri" pitchFamily="34" charset="0"/>
            </a:endParaRPr>
          </a:p>
        </p:txBody>
      </p:sp>
      <p:pic>
        <p:nvPicPr>
          <p:cNvPr id="4"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80728"/>
            <a:ext cx="8229600" cy="1143000"/>
          </a:xfrm>
          <a:solidFill>
            <a:srgbClr val="8B300B"/>
          </a:solidFill>
        </p:spPr>
        <p:txBody>
          <a:bodyPr>
            <a:normAutofit/>
          </a:bodyPr>
          <a:lstStyle/>
          <a:p>
            <a:r>
              <a:rPr lang="es-ES" b="1" dirty="0" smtClean="0">
                <a:latin typeface="Calibri" pitchFamily="34" charset="0"/>
                <a:cs typeface="Andalus" pitchFamily="18" charset="-78"/>
              </a:rPr>
              <a:t>Licencia FLEGT</a:t>
            </a:r>
            <a:endParaRPr lang="es-ES" b="1" dirty="0">
              <a:latin typeface="Calibri" pitchFamily="34" charset="0"/>
              <a:cs typeface="Andalus" pitchFamily="18" charset="-78"/>
            </a:endParaRPr>
          </a:p>
        </p:txBody>
      </p:sp>
      <p:sp>
        <p:nvSpPr>
          <p:cNvPr id="3" name="2 Marcador de contenido"/>
          <p:cNvSpPr>
            <a:spLocks noGrp="1"/>
          </p:cNvSpPr>
          <p:nvPr>
            <p:ph idx="1"/>
          </p:nvPr>
        </p:nvSpPr>
        <p:spPr>
          <a:xfrm>
            <a:off x="467544" y="2276872"/>
            <a:ext cx="8208912" cy="4248472"/>
          </a:xfrm>
          <a:solidFill>
            <a:srgbClr val="2B5420"/>
          </a:solidFill>
        </p:spPr>
        <p:txBody>
          <a:bodyPr>
            <a:normAutofit/>
          </a:bodyPr>
          <a:lstStyle/>
          <a:p>
            <a:pPr algn="just"/>
            <a:r>
              <a:rPr lang="es-ES" sz="2400" dirty="0" smtClean="0">
                <a:latin typeface="Calibri" pitchFamily="34" charset="0"/>
                <a:cs typeface="Andalus" pitchFamily="18" charset="-78"/>
              </a:rPr>
              <a:t>Documento correspondiente </a:t>
            </a:r>
            <a:r>
              <a:rPr lang="es-ES" sz="2400" u="sng" dirty="0" smtClean="0">
                <a:uFill>
                  <a:solidFill>
                    <a:srgbClr val="FF0000"/>
                  </a:solidFill>
                </a:uFill>
                <a:latin typeface="Calibri" pitchFamily="34" charset="0"/>
                <a:cs typeface="Andalus" pitchFamily="18" charset="-78"/>
              </a:rPr>
              <a:t>a un envío </a:t>
            </a:r>
            <a:r>
              <a:rPr lang="es-ES" sz="2400" dirty="0" smtClean="0">
                <a:latin typeface="Calibri" pitchFamily="34" charset="0"/>
                <a:cs typeface="Andalus" pitchFamily="18" charset="-78"/>
              </a:rPr>
              <a:t>y que certifica que dicho envío cumple los requisitos del sistema FLEGT (exportación de madera legal).</a:t>
            </a:r>
          </a:p>
          <a:p>
            <a:pPr algn="just">
              <a:buNone/>
            </a:pPr>
            <a:endParaRPr lang="es-ES" sz="2400" dirty="0" smtClean="0">
              <a:latin typeface="Calibri" pitchFamily="34" charset="0"/>
              <a:cs typeface="Andalus" pitchFamily="18" charset="-78"/>
            </a:endParaRPr>
          </a:p>
          <a:p>
            <a:pPr algn="just"/>
            <a:r>
              <a:rPr lang="es-ES" sz="2400" dirty="0" smtClean="0">
                <a:latin typeface="Calibri" pitchFamily="34" charset="0"/>
                <a:cs typeface="Andalus" pitchFamily="18" charset="-78"/>
              </a:rPr>
              <a:t>Documento </a:t>
            </a:r>
            <a:r>
              <a:rPr lang="es-ES" sz="2400" u="sng" dirty="0" smtClean="0">
                <a:uFill>
                  <a:solidFill>
                    <a:srgbClr val="FF0000"/>
                  </a:solidFill>
                </a:uFill>
                <a:latin typeface="Calibri" pitchFamily="34" charset="0"/>
                <a:cs typeface="Andalus" pitchFamily="18" charset="-78"/>
              </a:rPr>
              <a:t>expedido y validado </a:t>
            </a:r>
            <a:r>
              <a:rPr lang="es-ES" sz="2400" dirty="0" smtClean="0">
                <a:latin typeface="Calibri" pitchFamily="34" charset="0"/>
                <a:cs typeface="Andalus" pitchFamily="18" charset="-78"/>
              </a:rPr>
              <a:t>por la autoridad encargada de conceder las licencias en el país exportador.</a:t>
            </a:r>
          </a:p>
          <a:p>
            <a:pPr algn="just">
              <a:buNone/>
            </a:pPr>
            <a:endParaRPr lang="es-ES" sz="2400" dirty="0" smtClean="0">
              <a:latin typeface="Calibri" pitchFamily="34" charset="0"/>
              <a:cs typeface="Andalus" pitchFamily="18" charset="-78"/>
            </a:endParaRPr>
          </a:p>
          <a:p>
            <a:pPr algn="just"/>
            <a:r>
              <a:rPr lang="es-ES" sz="2400" dirty="0" smtClean="0">
                <a:latin typeface="Calibri" pitchFamily="34" charset="0"/>
                <a:cs typeface="Andalus" pitchFamily="18" charset="-78"/>
              </a:rPr>
              <a:t>Se puede presentar en soporte papel o electrónico ante la “</a:t>
            </a:r>
            <a:r>
              <a:rPr lang="es-ES" sz="2400" u="sng" dirty="0" smtClean="0">
                <a:uFill>
                  <a:solidFill>
                    <a:srgbClr val="C00000"/>
                  </a:solidFill>
                </a:uFill>
                <a:latin typeface="Calibri" pitchFamily="34" charset="0"/>
                <a:cs typeface="Andalus" pitchFamily="18" charset="-78"/>
              </a:rPr>
              <a:t>Autoridad Competente</a:t>
            </a:r>
            <a:r>
              <a:rPr lang="es-ES" sz="2400" dirty="0" smtClean="0">
                <a:latin typeface="Calibri" pitchFamily="34" charset="0"/>
                <a:cs typeface="Andalus" pitchFamily="18" charset="-78"/>
              </a:rPr>
              <a:t>”.</a:t>
            </a:r>
            <a:endParaRPr lang="es-ES" sz="2400" dirty="0">
              <a:latin typeface="Calibri" pitchFamily="34" charset="0"/>
              <a:cs typeface="Andalus" pitchFamily="18" charset="-78"/>
            </a:endParaRPr>
          </a:p>
        </p:txBody>
      </p:sp>
      <p:pic>
        <p:nvPicPr>
          <p:cNvPr id="4" name="Picture 7" descr="AgriculturaAlimentaciónYMedioAmbiente"/>
          <p:cNvPicPr>
            <a:picLocks noChangeAspect="1" noChangeArrowheads="1"/>
          </p:cNvPicPr>
          <p:nvPr/>
        </p:nvPicPr>
        <p:blipFill>
          <a:blip r:embed="rId2"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Image"/>
          <p:cNvPicPr/>
          <p:nvPr/>
        </p:nvPicPr>
        <p:blipFill>
          <a:blip r:embed="rId2" cstate="print"/>
          <a:srcRect/>
          <a:stretch>
            <a:fillRect/>
          </a:stretch>
        </p:blipFill>
        <p:spPr bwMode="auto">
          <a:xfrm>
            <a:off x="2195736" y="764704"/>
            <a:ext cx="5040560" cy="5904656"/>
          </a:xfrm>
          <a:prstGeom prst="rect">
            <a:avLst/>
          </a:prstGeom>
          <a:noFill/>
          <a:ln w="9525">
            <a:noFill/>
            <a:miter lim="800000"/>
            <a:headEnd/>
            <a:tailEnd/>
          </a:ln>
        </p:spPr>
      </p:pic>
      <p:pic>
        <p:nvPicPr>
          <p:cNvPr id="3" name="Picture 7" descr="AgriculturaAlimentaciónYMedioAmbiente"/>
          <p:cNvPicPr>
            <a:picLocks noChangeAspect="1" noChangeArrowheads="1"/>
          </p:cNvPicPr>
          <p:nvPr/>
        </p:nvPicPr>
        <p:blipFill>
          <a:blip r:embed="rId3" cstate="print"/>
          <a:srcRect/>
          <a:stretch>
            <a:fillRect/>
          </a:stretch>
        </p:blipFill>
        <p:spPr bwMode="auto">
          <a:xfrm>
            <a:off x="-36512" y="-27384"/>
            <a:ext cx="3097212" cy="760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8">
  <a:themeElements>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a de Off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a d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a de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a d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a d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a d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a d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a d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Presentation8</Template>
  <TotalTime>152</TotalTime>
  <Words>1137</Words>
  <Application>Microsoft Office PowerPoint</Application>
  <PresentationFormat>Presentación en pantalla (4:3)</PresentationFormat>
  <Paragraphs>153</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Presentation8</vt:lpstr>
      <vt:lpstr>Diapositiva 1</vt:lpstr>
      <vt:lpstr>FLEGT</vt:lpstr>
      <vt:lpstr>Diapositiva 3</vt:lpstr>
      <vt:lpstr>Sistema de Licencias FLEGT</vt:lpstr>
      <vt:lpstr>Diapositiva 5</vt:lpstr>
      <vt:lpstr>Diapositiva 6</vt:lpstr>
      <vt:lpstr>Ventajas Comerciales AVA</vt:lpstr>
      <vt:lpstr>Licencia FLEGT</vt:lpstr>
      <vt:lpstr>Diapositiva 9</vt:lpstr>
      <vt:lpstr>Diapositiva 10</vt:lpstr>
      <vt:lpstr>Diapositiva 11</vt:lpstr>
      <vt:lpstr> PARAMETROS OBJETO DE VERFICACIÓN Licencia FLEGT </vt:lpstr>
      <vt:lpstr>INDONESIA Licencias FLEGT</vt:lpstr>
      <vt:lpstr>Indonesia Productos objeto de Exportación FLEGT</vt:lpstr>
      <vt:lpstr>Terima kasih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Woods</dc:title>
  <dc:creator>aftejada</dc:creator>
  <cp:lastModifiedBy>aftejada</cp:lastModifiedBy>
  <cp:revision>22</cp:revision>
  <dcterms:created xsi:type="dcterms:W3CDTF">2015-11-23T11:52:33Z</dcterms:created>
  <dcterms:modified xsi:type="dcterms:W3CDTF">2015-11-25T07:17:50Z</dcterms:modified>
</cp:coreProperties>
</file>